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tags/tag1.xml" ContentType="application/vnd.openxmlformats-officedocument.presentationml.tags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67"/>
  </p:notesMasterIdLst>
  <p:handoutMasterIdLst>
    <p:handoutMasterId r:id="rId68"/>
  </p:handoutMasterIdLst>
  <p:sldIdLst>
    <p:sldId id="310" r:id="rId2"/>
    <p:sldId id="463" r:id="rId3"/>
    <p:sldId id="427" r:id="rId4"/>
    <p:sldId id="483" r:id="rId5"/>
    <p:sldId id="412" r:id="rId6"/>
    <p:sldId id="413" r:id="rId7"/>
    <p:sldId id="464" r:id="rId8"/>
    <p:sldId id="414" r:id="rId9"/>
    <p:sldId id="468" r:id="rId10"/>
    <p:sldId id="469" r:id="rId11"/>
    <p:sldId id="467" r:id="rId12"/>
    <p:sldId id="465" r:id="rId13"/>
    <p:sldId id="428" r:id="rId14"/>
    <p:sldId id="434" r:id="rId15"/>
    <p:sldId id="455" r:id="rId16"/>
    <p:sldId id="470" r:id="rId17"/>
    <p:sldId id="472" r:id="rId18"/>
    <p:sldId id="435" r:id="rId19"/>
    <p:sldId id="436" r:id="rId20"/>
    <p:sldId id="473" r:id="rId21"/>
    <p:sldId id="474" r:id="rId22"/>
    <p:sldId id="437" r:id="rId23"/>
    <p:sldId id="475" r:id="rId24"/>
    <p:sldId id="485" r:id="rId25"/>
    <p:sldId id="438" r:id="rId26"/>
    <p:sldId id="490" r:id="rId27"/>
    <p:sldId id="429" r:id="rId28"/>
    <p:sldId id="338" r:id="rId29"/>
    <p:sldId id="340" r:id="rId30"/>
    <p:sldId id="431" r:id="rId31"/>
    <p:sldId id="433" r:id="rId32"/>
    <p:sldId id="450" r:id="rId33"/>
    <p:sldId id="381" r:id="rId34"/>
    <p:sldId id="462" r:id="rId35"/>
    <p:sldId id="489" r:id="rId36"/>
    <p:sldId id="484" r:id="rId37"/>
    <p:sldId id="432" r:id="rId38"/>
    <p:sldId id="443" r:id="rId39"/>
    <p:sldId id="486" r:id="rId40"/>
    <p:sldId id="487" r:id="rId41"/>
    <p:sldId id="441" r:id="rId42"/>
    <p:sldId id="452" r:id="rId43"/>
    <p:sldId id="445" r:id="rId44"/>
    <p:sldId id="466" r:id="rId45"/>
    <p:sldId id="444" r:id="rId46"/>
    <p:sldId id="448" r:id="rId47"/>
    <p:sldId id="440" r:id="rId48"/>
    <p:sldId id="453" r:id="rId49"/>
    <p:sldId id="449" r:id="rId50"/>
    <p:sldId id="430" r:id="rId51"/>
    <p:sldId id="478" r:id="rId52"/>
    <p:sldId id="439" r:id="rId53"/>
    <p:sldId id="476" r:id="rId54"/>
    <p:sldId id="471" r:id="rId55"/>
    <p:sldId id="477" r:id="rId56"/>
    <p:sldId id="482" r:id="rId57"/>
    <p:sldId id="454" r:id="rId58"/>
    <p:sldId id="479" r:id="rId59"/>
    <p:sldId id="480" r:id="rId60"/>
    <p:sldId id="458" r:id="rId61"/>
    <p:sldId id="459" r:id="rId62"/>
    <p:sldId id="481" r:id="rId63"/>
    <p:sldId id="460" r:id="rId64"/>
    <p:sldId id="461" r:id="rId65"/>
    <p:sldId id="488" r:id="rId66"/>
  </p:sldIdLst>
  <p:sldSz cx="9144000" cy="6858000" type="screen4x3"/>
  <p:notesSz cx="6946900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1F"/>
    <a:srgbClr val="FF0000"/>
    <a:srgbClr val="33CC33"/>
    <a:srgbClr val="CC00CC"/>
    <a:srgbClr val="0033CC"/>
    <a:srgbClr val="E1F4FF"/>
    <a:srgbClr val="CCE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25" autoAdjust="0"/>
    <p:restoredTop sz="94702" autoAdjust="0"/>
  </p:normalViewPr>
  <p:slideViewPr>
    <p:cSldViewPr snapToGrid="0">
      <p:cViewPr varScale="1">
        <p:scale>
          <a:sx n="126" d="100"/>
          <a:sy n="126" d="100"/>
        </p:scale>
        <p:origin x="-1976" y="-104"/>
      </p:cViewPr>
      <p:guideLst>
        <p:guide orient="horz" pos="4070"/>
        <p:guide pos="56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4" Type="http://schemas.openxmlformats.org/officeDocument/2006/relationships/image" Target="../media/image50.wmf"/><Relationship Id="rId5" Type="http://schemas.openxmlformats.org/officeDocument/2006/relationships/image" Target="../media/image51.wmf"/><Relationship Id="rId1" Type="http://schemas.openxmlformats.org/officeDocument/2006/relationships/image" Target="../media/image47.wmf"/><Relationship Id="rId2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Relationship Id="rId2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74F1D395-84C9-498D-8979-63814D0B6A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103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A4C3B541-DDE5-43E3-AE79-6B4DEDD420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421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algn="ctr"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April 12, 2013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4491E-AD7E-4E9C-920C-1398E913BC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 smtClean="0"/>
              <a:t>April 12,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13AC3F7C-8DA3-42DF-B6DB-94A47B95D2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FB4E3-CEF4-4E8C-8855-45F0AB0257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 smtClean="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April 12, 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59D19CF-D100-4D0F-9924-3CDA90F963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286" y="330925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BD3291-C15C-47A1-BED7-896B8662AD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1D2E7-DA04-41D4-9D5E-88DABEB6A1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777" y="169727"/>
            <a:ext cx="765966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531AD-3AB9-40FD-8767-8BFE0FD6F8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6E063-86F0-4990-AF8F-6A50028230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AF5523-9E4D-4327-99D7-BC6DDE38B1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 smtClean="0"/>
              <a:t>April 12, 2013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8E2AA74-D689-4DF1-92F2-46CBB8F34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69863"/>
            <a:ext cx="75644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222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327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 smtClean="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90ED6958-BBB7-49B1-A4E9-A5D6B2929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227" name="Picture 4" descr="http://home.fnal.gov/~prebys/index_files/FNAL_logo_sm.gif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366713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07" r:id="rId1"/>
    <p:sldLayoutId id="2147484800" r:id="rId2"/>
    <p:sldLayoutId id="2147484808" r:id="rId3"/>
    <p:sldLayoutId id="2147484801" r:id="rId4"/>
    <p:sldLayoutId id="2147484802" r:id="rId5"/>
    <p:sldLayoutId id="2147484803" r:id="rId6"/>
    <p:sldLayoutId id="2147484804" r:id="rId7"/>
    <p:sldLayoutId id="2147484805" r:id="rId8"/>
    <p:sldLayoutId id="2147484809" r:id="rId9"/>
    <p:sldLayoutId id="2147484806" r:id="rId10"/>
    <p:sldLayoutId id="2147484810" r:id="rId11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2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3.emf"/><Relationship Id="rId7" Type="http://schemas.openxmlformats.org/officeDocument/2006/relationships/image" Target="../media/image2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25.emf"/><Relationship Id="rId8" Type="http://schemas.openxmlformats.org/officeDocument/2006/relationships/image" Target="../media/image28.wmf"/><Relationship Id="rId1" Type="http://schemas.openxmlformats.org/officeDocument/2006/relationships/vmlDrawing" Target="../drawings/vmlDrawing4.vml"/><Relationship Id="rId2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wmf"/><Relationship Id="rId12" Type="http://schemas.openxmlformats.org/officeDocument/2006/relationships/image" Target="../media/image3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oleObject" Target="../embeddings/oleObject8.bin"/><Relationship Id="rId7" Type="http://schemas.openxmlformats.org/officeDocument/2006/relationships/image" Target="../media/image29.w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30.wmf"/><Relationship Id="rId10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20" Type="http://schemas.openxmlformats.org/officeDocument/2006/relationships/oleObject" Target="../embeddings/oleObject20.bin"/><Relationship Id="rId21" Type="http://schemas.openxmlformats.org/officeDocument/2006/relationships/oleObject" Target="../embeddings/oleObject21.bin"/><Relationship Id="rId22" Type="http://schemas.openxmlformats.org/officeDocument/2006/relationships/oleObject" Target="../embeddings/oleObject22.bin"/><Relationship Id="rId23" Type="http://schemas.openxmlformats.org/officeDocument/2006/relationships/image" Target="../media/image42.emf"/><Relationship Id="rId24" Type="http://schemas.openxmlformats.org/officeDocument/2006/relationships/image" Target="../media/image35.png"/><Relationship Id="rId10" Type="http://schemas.openxmlformats.org/officeDocument/2006/relationships/image" Target="../media/image38.emf"/><Relationship Id="rId11" Type="http://schemas.openxmlformats.org/officeDocument/2006/relationships/oleObject" Target="../embeddings/oleObject14.bin"/><Relationship Id="rId12" Type="http://schemas.openxmlformats.org/officeDocument/2006/relationships/image" Target="../media/image39.emf"/><Relationship Id="rId13" Type="http://schemas.openxmlformats.org/officeDocument/2006/relationships/oleObject" Target="../embeddings/oleObject15.bin"/><Relationship Id="rId14" Type="http://schemas.openxmlformats.org/officeDocument/2006/relationships/image" Target="../media/image40.emf"/><Relationship Id="rId15" Type="http://schemas.openxmlformats.org/officeDocument/2006/relationships/oleObject" Target="../embeddings/oleObject16.bin"/><Relationship Id="rId16" Type="http://schemas.openxmlformats.org/officeDocument/2006/relationships/oleObject" Target="../embeddings/oleObject17.bin"/><Relationship Id="rId17" Type="http://schemas.openxmlformats.org/officeDocument/2006/relationships/oleObject" Target="../embeddings/oleObject18.bin"/><Relationship Id="rId18" Type="http://schemas.openxmlformats.org/officeDocument/2006/relationships/image" Target="../media/image41.emf"/><Relationship Id="rId19" Type="http://schemas.openxmlformats.org/officeDocument/2006/relationships/oleObject" Target="../embeddings/oleObject19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image" Target="../media/image44.w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wmf"/><Relationship Id="rId12" Type="http://schemas.openxmlformats.org/officeDocument/2006/relationships/image" Target="../media/image44.wmf"/><Relationship Id="rId13" Type="http://schemas.openxmlformats.org/officeDocument/2006/relationships/image" Target="../media/image55.wmf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50.wmf"/><Relationship Id="rId16" Type="http://schemas.openxmlformats.org/officeDocument/2006/relationships/image" Target="../media/image56.wmf"/><Relationship Id="rId17" Type="http://schemas.openxmlformats.org/officeDocument/2006/relationships/oleObject" Target="../embeddings/oleObject28.bin"/><Relationship Id="rId18" Type="http://schemas.openxmlformats.org/officeDocument/2006/relationships/image" Target="../media/image51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52.wmf"/><Relationship Id="rId4" Type="http://schemas.openxmlformats.org/officeDocument/2006/relationships/image" Target="../media/image53.w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48.wmf"/><Relationship Id="rId9" Type="http://schemas.openxmlformats.org/officeDocument/2006/relationships/image" Target="../media/image54.wmf"/><Relationship Id="rId10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jpeg"/><Relationship Id="rId3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jpeg"/><Relationship Id="rId3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eg"/><Relationship Id="rId3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oleObject" Target="../embeddings/oleObject29.bin"/><Relationship Id="rId5" Type="http://schemas.openxmlformats.org/officeDocument/2006/relationships/image" Target="../media/image70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7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oleObject" Target="../embeddings/oleObject31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7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7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Relationship Id="rId3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102.emf"/><Relationship Id="rId5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Relationship Id="rId3" Type="http://schemas.openxmlformats.org/officeDocument/2006/relationships/image" Target="../media/image10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71650" y="372036"/>
            <a:ext cx="6364441" cy="286816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Intensity Frontier at Fermilab</a:t>
            </a:r>
            <a:endParaRPr lang="en-US" dirty="0"/>
          </a:p>
        </p:txBody>
      </p:sp>
      <p:sp>
        <p:nvSpPr>
          <p:cNvPr id="15363" name="Subtitle 5"/>
          <p:cNvSpPr>
            <a:spLocks noGrp="1"/>
          </p:cNvSpPr>
          <p:nvPr>
            <p:ph type="subTitle" idx="1"/>
          </p:nvPr>
        </p:nvSpPr>
        <p:spPr>
          <a:xfrm>
            <a:off x="1793875" y="3429000"/>
            <a:ext cx="6400800" cy="1752600"/>
          </a:xfrm>
        </p:spPr>
        <p:txBody>
          <a:bodyPr/>
          <a:lstStyle/>
          <a:p>
            <a:pPr eaLnBrk="1" hangingPunct="1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endParaRPr lang="en-US" dirty="0" smtClean="0"/>
          </a:p>
          <a:p>
            <a:pPr eaLnBrk="1" hangingPunct="1"/>
            <a:r>
              <a:rPr lang="en-US" dirty="0" smtClean="0"/>
              <a:t>Accelerator Physics Center</a:t>
            </a:r>
          </a:p>
          <a:p>
            <a:pPr eaLnBrk="1" hangingPunct="1"/>
            <a:r>
              <a:rPr lang="en-US" dirty="0" smtClean="0"/>
              <a:t>Fermilab</a:t>
            </a:r>
          </a:p>
          <a:p>
            <a:endParaRPr lang="en-US" dirty="0" smtClean="0"/>
          </a:p>
        </p:txBody>
      </p:sp>
      <p:sp>
        <p:nvSpPr>
          <p:cNvPr id="15364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April 12, 2013</a:t>
            </a:r>
            <a:endParaRPr>
              <a:latin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Probing Neutrino Mass Differences</a:t>
            </a:r>
          </a:p>
        </p:txBody>
      </p:sp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412" t="25336" r="18646" b="24071"/>
          <a:stretch>
            <a:fillRect/>
          </a:stretch>
        </p:blipFill>
        <p:spPr bwMode="auto">
          <a:xfrm>
            <a:off x="386080" y="1590675"/>
            <a:ext cx="3662363" cy="471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2100" name="Text Box 4"/>
          <p:cNvSpPr txBox="1">
            <a:spLocks noChangeArrowheads="1"/>
          </p:cNvSpPr>
          <p:nvPr/>
        </p:nvSpPr>
        <p:spPr bwMode="auto">
          <a:xfrm>
            <a:off x="2237105" y="2733675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</a:rPr>
              <a:t>&amp; Reactors</a:t>
            </a:r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4686618" y="1789113"/>
            <a:ext cx="457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Accelerators </a:t>
            </a:r>
            <a:r>
              <a:rPr lang="en-US" sz="2000">
                <a:latin typeface="Times New Roman" charset="0"/>
              </a:rPr>
              <a:t>use </a:t>
            </a:r>
            <a:r>
              <a:rPr lang="en-US" sz="2000">
                <a:latin typeface="Symbol" charset="0"/>
              </a:rPr>
              <a:t>p</a:t>
            </a:r>
            <a:r>
              <a:rPr lang="en-US" sz="2000">
                <a:latin typeface="Times New Roman" charset="0"/>
              </a:rPr>
              <a:t> decay to </a:t>
            </a:r>
            <a:r>
              <a:rPr lang="en-US" sz="2000" i="1">
                <a:latin typeface="Times New Roman" charset="0"/>
              </a:rPr>
              <a:t>directly</a:t>
            </a:r>
            <a:r>
              <a:rPr lang="en-US" sz="2000">
                <a:latin typeface="Times New Roman" charset="0"/>
              </a:rPr>
              <a:t> probe </a:t>
            </a:r>
            <a:r>
              <a:rPr lang="en-US" sz="2000">
                <a:latin typeface="Symbol" charset="0"/>
              </a:rPr>
              <a:t>n</a:t>
            </a:r>
            <a:r>
              <a:rPr lang="en-US" sz="2000" baseline="-15000">
                <a:latin typeface="Symbol" charset="0"/>
              </a:rPr>
              <a:t>m </a:t>
            </a:r>
            <a:r>
              <a:rPr lang="en-US" sz="2000">
                <a:latin typeface="Times New Roman" charset="0"/>
                <a:sym typeface="Symbol" charset="0"/>
              </a:rPr>
              <a:t> </a:t>
            </a:r>
            <a:r>
              <a:rPr lang="en-US" sz="2000">
                <a:latin typeface="Symbol" charset="0"/>
              </a:rPr>
              <a:t>n</a:t>
            </a:r>
            <a:r>
              <a:rPr lang="en-US" sz="2000" baseline="-15000">
                <a:latin typeface="Times New Roman" charset="0"/>
              </a:rPr>
              <a:t>e</a:t>
            </a:r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4600893" y="2555875"/>
            <a:ext cx="4572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Reactors</a:t>
            </a:r>
            <a:r>
              <a:rPr lang="en-US" sz="2000">
                <a:latin typeface="Times New Roman" charset="0"/>
              </a:rPr>
              <a:t> use use </a:t>
            </a:r>
            <a:r>
              <a:rPr lang="en-US" sz="2000" i="1">
                <a:latin typeface="Times New Roman" charset="0"/>
              </a:rPr>
              <a:t>disappearance</a:t>
            </a:r>
            <a:r>
              <a:rPr lang="en-US" sz="2000">
                <a:latin typeface="Times New Roman" charset="0"/>
              </a:rPr>
              <a:t> to probe  </a:t>
            </a:r>
            <a:r>
              <a:rPr lang="en-US" sz="2000">
                <a:latin typeface="Symbol" charset="0"/>
                <a:sym typeface="Symbol" charset="0"/>
              </a:rPr>
              <a:t>n</a:t>
            </a:r>
            <a:r>
              <a:rPr lang="en-US" sz="2000" baseline="-15000">
                <a:latin typeface="Times New Roman" charset="0"/>
                <a:sym typeface="Symbol" charset="0"/>
              </a:rPr>
              <a:t>e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>
                <a:latin typeface="Times New Roman" charset="0"/>
                <a:sym typeface="Symbol" charset="0"/>
              </a:rPr>
              <a:t>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>
                <a:latin typeface="Symbol" charset="0"/>
              </a:rPr>
              <a:t>? </a:t>
            </a:r>
            <a:endParaRPr lang="en-US" sz="2000" baseline="-15000">
              <a:latin typeface="Times New Roman" charset="0"/>
            </a:endParaRPr>
          </a:p>
        </p:txBody>
      </p:sp>
      <p:sp>
        <p:nvSpPr>
          <p:cNvPr id="132103" name="Text Box 7"/>
          <p:cNvSpPr txBox="1">
            <a:spLocks noChangeArrowheads="1"/>
          </p:cNvSpPr>
          <p:nvPr/>
        </p:nvSpPr>
        <p:spPr bwMode="auto">
          <a:xfrm>
            <a:off x="4692968" y="3217863"/>
            <a:ext cx="44196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Times New Roman" charset="0"/>
              </a:rPr>
              <a:t>Cerenkov detectors directly measure </a:t>
            </a:r>
            <a:r>
              <a:rPr lang="en-US" sz="2000" dirty="0">
                <a:latin typeface="Symbol" charset="0"/>
              </a:rPr>
              <a:t>n</a:t>
            </a:r>
            <a:r>
              <a:rPr lang="en-US" sz="2000" baseline="-15000" dirty="0">
                <a:latin typeface="Symbol" charset="0"/>
              </a:rPr>
              <a:t>m</a:t>
            </a:r>
            <a:r>
              <a:rPr lang="en-US" sz="2000" dirty="0">
                <a:latin typeface="Times New Roman" charset="0"/>
              </a:rPr>
              <a:t> and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 dirty="0">
                <a:latin typeface="Symbol" charset="0"/>
                <a:sym typeface="Symbol" charset="0"/>
              </a:rPr>
              <a:t>n</a:t>
            </a:r>
            <a:r>
              <a:rPr lang="en-US" sz="2000" baseline="-15000" dirty="0">
                <a:latin typeface="Times New Roman" charset="0"/>
                <a:sym typeface="Symbol" charset="0"/>
              </a:rPr>
              <a:t>e </a:t>
            </a:r>
            <a:r>
              <a:rPr lang="en-US" sz="2000" dirty="0">
                <a:latin typeface="Times New Roman" charset="0"/>
              </a:rPr>
              <a:t> content in </a:t>
            </a:r>
            <a:r>
              <a:rPr lang="en-US" sz="2000" dirty="0">
                <a:solidFill>
                  <a:schemeClr val="accent2"/>
                </a:solidFill>
                <a:latin typeface="Times New Roman" charset="0"/>
              </a:rPr>
              <a:t>atmospheric neutrinos.</a:t>
            </a:r>
            <a:r>
              <a:rPr lang="en-US" sz="2000" dirty="0">
                <a:latin typeface="Times New Roman" charset="0"/>
              </a:rPr>
              <a:t> Fit to </a:t>
            </a:r>
            <a:r>
              <a:rPr lang="en-US" sz="2000" dirty="0" err="1">
                <a:latin typeface="Symbol" charset="0"/>
              </a:rPr>
              <a:t>n</a:t>
            </a:r>
            <a:r>
              <a:rPr lang="en-US" sz="2000" baseline="-15000" dirty="0" err="1">
                <a:latin typeface="Times New Roman" charset="0"/>
              </a:rPr>
              <a:t>e</a:t>
            </a:r>
            <a:r>
              <a:rPr lang="en-US" sz="2000" dirty="0" err="1">
                <a:latin typeface="Times New Roman" charset="0"/>
                <a:sym typeface="Symbol" charset="0"/>
              </a:rPr>
              <a:t></a:t>
            </a:r>
            <a:r>
              <a:rPr lang="en-US" sz="2000" dirty="0" err="1">
                <a:latin typeface="Symbol" charset="0"/>
              </a:rPr>
              <a:t>n</a:t>
            </a:r>
            <a:r>
              <a:rPr lang="en-US" sz="2000" baseline="-15000" dirty="0" err="1">
                <a:latin typeface="Symbol" charset="0"/>
              </a:rPr>
              <a:t>m</a:t>
            </a:r>
            <a:r>
              <a:rPr lang="en-US" sz="2000" baseline="-15000" dirty="0">
                <a:latin typeface="Symbol" charset="0"/>
              </a:rPr>
              <a:t> </a:t>
            </a:r>
            <a:r>
              <a:rPr lang="en-US" sz="2000" dirty="0">
                <a:latin typeface="Times New Roman" charset="0"/>
                <a:sym typeface="Symbol" charset="0"/>
              </a:rPr>
              <a:t> </a:t>
            </a:r>
            <a:r>
              <a:rPr lang="en-US" sz="2000" dirty="0" err="1">
                <a:latin typeface="Symbol" charset="0"/>
                <a:sym typeface="Symbol" charset="0"/>
              </a:rPr>
              <a:t>n</a:t>
            </a:r>
            <a:r>
              <a:rPr lang="en-US" sz="2000" baseline="-15000" dirty="0" err="1">
                <a:latin typeface="Symbol" charset="0"/>
                <a:sym typeface="Symbol" charset="0"/>
              </a:rPr>
              <a:t>t</a:t>
            </a:r>
            <a:r>
              <a:rPr lang="en-US" sz="2000" baseline="-15000" dirty="0">
                <a:latin typeface="Symbol" charset="0"/>
                <a:sym typeface="Symbol" charset="0"/>
              </a:rPr>
              <a:t> </a:t>
            </a:r>
            <a:r>
              <a:rPr lang="en-US" sz="2000" dirty="0">
                <a:latin typeface="Times New Roman" charset="0"/>
              </a:rPr>
              <a:t>mixing hypotheses</a:t>
            </a: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4675505" y="5373688"/>
            <a:ext cx="4114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Solar neutrino experiments </a:t>
            </a:r>
            <a:r>
              <a:rPr lang="en-US" sz="2000">
                <a:latin typeface="Times New Roman" charset="0"/>
              </a:rPr>
              <a:t>typically measure the disappearance of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 </a:t>
            </a:r>
            <a:r>
              <a:rPr lang="en-US" sz="2000">
                <a:latin typeface="Symbol" charset="0"/>
                <a:sym typeface="Symbol" charset="0"/>
              </a:rPr>
              <a:t>n</a:t>
            </a:r>
            <a:r>
              <a:rPr lang="en-US" sz="2000" baseline="-15000">
                <a:latin typeface="Times New Roman" charset="0"/>
                <a:sym typeface="Symbol" charset="0"/>
              </a:rPr>
              <a:t>e.</a:t>
            </a:r>
            <a:endParaRPr lang="en-US" sz="2000">
              <a:latin typeface="Times New Roman" charset="0"/>
            </a:endParaRPr>
          </a:p>
        </p:txBody>
      </p:sp>
      <p:sp>
        <p:nvSpPr>
          <p:cNvPr id="132105" name="Line 9"/>
          <p:cNvSpPr>
            <a:spLocks noChangeShapeType="1"/>
          </p:cNvSpPr>
          <p:nvPr/>
        </p:nvSpPr>
        <p:spPr bwMode="auto">
          <a:xfrm flipH="1">
            <a:off x="3748405" y="2041525"/>
            <a:ext cx="963613" cy="319088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06" name="Line 10"/>
          <p:cNvSpPr>
            <a:spLocks noChangeShapeType="1"/>
          </p:cNvSpPr>
          <p:nvPr/>
        </p:nvSpPr>
        <p:spPr bwMode="auto">
          <a:xfrm flipH="1" flipV="1">
            <a:off x="3629343" y="2754313"/>
            <a:ext cx="949325" cy="730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07" name="Line 11"/>
          <p:cNvSpPr>
            <a:spLocks noChangeShapeType="1"/>
          </p:cNvSpPr>
          <p:nvPr/>
        </p:nvSpPr>
        <p:spPr bwMode="auto">
          <a:xfrm flipH="1">
            <a:off x="3837305" y="3754438"/>
            <a:ext cx="903288" cy="255587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08" name="Line 12"/>
          <p:cNvSpPr>
            <a:spLocks noChangeShapeType="1"/>
          </p:cNvSpPr>
          <p:nvPr/>
        </p:nvSpPr>
        <p:spPr bwMode="auto">
          <a:xfrm flipH="1" flipV="1">
            <a:off x="3742055" y="5218113"/>
            <a:ext cx="974725" cy="28257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2109" name="Group 13"/>
          <p:cNvGrpSpPr>
            <a:grpSpLocks/>
          </p:cNvGrpSpPr>
          <p:nvPr/>
        </p:nvGrpSpPr>
        <p:grpSpPr bwMode="auto">
          <a:xfrm>
            <a:off x="364490" y="756920"/>
            <a:ext cx="8558213" cy="838200"/>
            <a:chOff x="108" y="3364"/>
            <a:chExt cx="5391" cy="528"/>
          </a:xfrm>
        </p:grpSpPr>
        <p:sp>
          <p:nvSpPr>
            <p:cNvPr id="132110" name="Text Box 14"/>
            <p:cNvSpPr txBox="1">
              <a:spLocks noChangeArrowheads="1"/>
            </p:cNvSpPr>
            <p:nvPr/>
          </p:nvSpPr>
          <p:spPr bwMode="auto">
            <a:xfrm>
              <a:off x="216" y="3513"/>
              <a:ext cx="42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/>
                <a:t>Different experiments probe different ranges of</a:t>
              </a:r>
              <a:r>
                <a:rPr lang="en-US" sz="2000">
                  <a:latin typeface="Times New Roman" charset="0"/>
                </a:rPr>
                <a:t> </a:t>
              </a:r>
            </a:p>
          </p:txBody>
        </p:sp>
        <p:graphicFrame>
          <p:nvGraphicFramePr>
            <p:cNvPr id="132111" name="Object 15"/>
            <p:cNvGraphicFramePr>
              <a:graphicFrameLocks noChangeAspect="1"/>
            </p:cNvGraphicFramePr>
            <p:nvPr/>
          </p:nvGraphicFramePr>
          <p:xfrm>
            <a:off x="4064" y="3398"/>
            <a:ext cx="216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3" name="Equation" r:id="rId4" imgW="177480" imgH="393480" progId="Equation.3">
                    <p:embed/>
                  </p:oleObj>
                </mc:Choice>
                <mc:Fallback>
                  <p:oleObj name="Equation" r:id="rId4" imgW="1774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4" y="3398"/>
                          <a:ext cx="216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2112" name="Text Box 16"/>
            <p:cNvSpPr txBox="1">
              <a:spLocks noChangeArrowheads="1"/>
            </p:cNvSpPr>
            <p:nvPr/>
          </p:nvSpPr>
          <p:spPr bwMode="auto">
            <a:xfrm>
              <a:off x="4474" y="3398"/>
              <a:ext cx="9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latin typeface="Times New Roman" charset="0"/>
                </a:rPr>
                <a:t>Path length</a:t>
              </a:r>
            </a:p>
          </p:txBody>
        </p:sp>
        <p:sp>
          <p:nvSpPr>
            <p:cNvPr id="132113" name="Text Box 17"/>
            <p:cNvSpPr txBox="1">
              <a:spLocks noChangeArrowheads="1"/>
            </p:cNvSpPr>
            <p:nvPr/>
          </p:nvSpPr>
          <p:spPr bwMode="auto">
            <a:xfrm>
              <a:off x="4522" y="3638"/>
              <a:ext cx="96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latin typeface="Times New Roman" charset="0"/>
                </a:rPr>
                <a:t>Energy</a:t>
              </a:r>
            </a:p>
          </p:txBody>
        </p:sp>
        <p:sp>
          <p:nvSpPr>
            <p:cNvPr id="132114" name="Line 18"/>
            <p:cNvSpPr>
              <a:spLocks noChangeShapeType="1"/>
            </p:cNvSpPr>
            <p:nvPr/>
          </p:nvSpPr>
          <p:spPr bwMode="auto">
            <a:xfrm flipH="1">
              <a:off x="4330" y="349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5" name="Line 19"/>
            <p:cNvSpPr>
              <a:spLocks noChangeShapeType="1"/>
            </p:cNvSpPr>
            <p:nvPr/>
          </p:nvSpPr>
          <p:spPr bwMode="auto">
            <a:xfrm flipH="1">
              <a:off x="4282" y="3734"/>
              <a:ext cx="24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116" name="Rectangle 20"/>
            <p:cNvSpPr>
              <a:spLocks noChangeArrowheads="1"/>
            </p:cNvSpPr>
            <p:nvPr/>
          </p:nvSpPr>
          <p:spPr bwMode="auto">
            <a:xfrm>
              <a:off x="108" y="3364"/>
              <a:ext cx="5391" cy="5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2117" name="Text Box 21"/>
          <p:cNvSpPr txBox="1">
            <a:spLocks noChangeArrowheads="1"/>
          </p:cNvSpPr>
          <p:nvPr/>
        </p:nvSpPr>
        <p:spPr bwMode="auto">
          <a:xfrm>
            <a:off x="4718368" y="4352925"/>
            <a:ext cx="45386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latin typeface="Times New Roman" charset="0"/>
              </a:rPr>
              <a:t>Also probe with new generation of  </a:t>
            </a:r>
            <a:r>
              <a:rPr lang="ja-JP" altLang="en-US" sz="2000">
                <a:solidFill>
                  <a:schemeClr val="accent2"/>
                </a:solidFill>
                <a:latin typeface="Arial"/>
              </a:rPr>
              <a:t>“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long baseline</a:t>
            </a:r>
            <a:r>
              <a:rPr lang="ja-JP" altLang="en-US" sz="2000">
                <a:solidFill>
                  <a:schemeClr val="accent2"/>
                </a:solidFill>
                <a:latin typeface="Arial"/>
              </a:rPr>
              <a:t>”</a:t>
            </a:r>
            <a:r>
              <a:rPr lang="en-US" sz="2000">
                <a:latin typeface="Times New Roman" charset="0"/>
              </a:rPr>
              <a:t> </a:t>
            </a:r>
            <a:r>
              <a:rPr lang="en-US" sz="2000">
                <a:solidFill>
                  <a:schemeClr val="accent2"/>
                </a:solidFill>
                <a:latin typeface="Times New Roman" charset="0"/>
              </a:rPr>
              <a:t>accelerator and reactor</a:t>
            </a:r>
            <a:r>
              <a:rPr lang="en-US" sz="2000">
                <a:latin typeface="Times New Roman" charset="0"/>
              </a:rPr>
              <a:t> experiments, MINOS, T2K, etc</a:t>
            </a:r>
          </a:p>
        </p:txBody>
      </p:sp>
      <p:sp>
        <p:nvSpPr>
          <p:cNvPr id="132118" name="Line 22"/>
          <p:cNvSpPr>
            <a:spLocks noChangeShapeType="1"/>
          </p:cNvSpPr>
          <p:nvPr/>
        </p:nvSpPr>
        <p:spPr bwMode="auto">
          <a:xfrm flipH="1" flipV="1">
            <a:off x="3826193" y="4460875"/>
            <a:ext cx="906462" cy="279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649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Neutrino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248" y="640715"/>
            <a:ext cx="8251825" cy="812165"/>
          </a:xfrm>
        </p:spPr>
        <p:txBody>
          <a:bodyPr/>
          <a:lstStyle/>
          <a:p>
            <a:r>
              <a:rPr lang="en-US" dirty="0" smtClean="0"/>
              <a:t>Standard parameterization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sz="3200" dirty="0" smtClean="0"/>
          </a:p>
          <a:p>
            <a:r>
              <a:rPr lang="en-US" dirty="0" smtClean="0"/>
              <a:t>What we know                         What we don’t know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797"/>
          <a:stretch/>
        </p:blipFill>
        <p:spPr>
          <a:xfrm>
            <a:off x="914400" y="1148080"/>
            <a:ext cx="7564120" cy="13941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66640" y="386080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CP Violating Phase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785360" y="822960"/>
            <a:ext cx="121920" cy="3352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" y="2976880"/>
            <a:ext cx="3848100" cy="3606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0" y="3081020"/>
            <a:ext cx="4338320" cy="24638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05680" y="2966720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Hierarchy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97120" y="5730240"/>
            <a:ext cx="26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CP Phase </a:t>
            </a:r>
            <a:r>
              <a:rPr lang="en-US" dirty="0" err="1" smtClean="0">
                <a:solidFill>
                  <a:srgbClr val="FF0000"/>
                </a:solidFill>
                <a:latin typeface="Symbol" charset="2"/>
                <a:cs typeface="Symbol" charset="2"/>
              </a:rPr>
              <a:t>d</a:t>
            </a:r>
            <a:r>
              <a:rPr lang="en-US" baseline="-25000" dirty="0" err="1" smtClean="0">
                <a:solidFill>
                  <a:srgbClr val="FF0000"/>
                </a:solidFill>
              </a:rPr>
              <a:t>CP</a:t>
            </a:r>
            <a:endParaRPr lang="en-US" baseline="-25000" dirty="0" smtClean="0">
              <a:solidFill>
                <a:srgbClr val="FF0000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Majorana</a:t>
            </a:r>
            <a:r>
              <a:rPr lang="en-US" dirty="0" smtClean="0">
                <a:solidFill>
                  <a:srgbClr val="FF0000"/>
                </a:solidFill>
              </a:rPr>
              <a:t> vs. Dirac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8567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Neutrinos: The Long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MINOS (2005-2012)</a:t>
            </a:r>
          </a:p>
          <a:p>
            <a:pPr lvl="1"/>
            <a:r>
              <a:rPr lang="en-US" dirty="0" smtClean="0"/>
              <a:t>300 kW 120 </a:t>
            </a:r>
            <a:r>
              <a:rPr lang="en-US" dirty="0" err="1" smtClean="0"/>
              <a:t>GeV</a:t>
            </a:r>
            <a:r>
              <a:rPr lang="en-US" dirty="0" smtClean="0"/>
              <a:t> protons-&gt;neutrinos-&gt;Sudan Mine</a:t>
            </a:r>
          </a:p>
          <a:p>
            <a:pPr lvl="1"/>
            <a:r>
              <a:rPr lang="en-US" dirty="0" smtClean="0"/>
              <a:t>Measure 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/>
              <a:t>23</a:t>
            </a:r>
            <a:r>
              <a:rPr lang="en-US" dirty="0" smtClean="0"/>
              <a:t> and </a:t>
            </a:r>
            <a:r>
              <a:rPr lang="en-US" dirty="0" smtClean="0">
                <a:latin typeface="Symbol" charset="2"/>
                <a:cs typeface="Symbol" charset="2"/>
              </a:rPr>
              <a:t>D</a:t>
            </a:r>
            <a:r>
              <a:rPr lang="en-US" dirty="0" smtClean="0"/>
              <a:t>m</a:t>
            </a:r>
            <a:r>
              <a:rPr lang="en-US" baseline="-25000" dirty="0" smtClean="0"/>
              <a:t>23</a:t>
            </a:r>
            <a:r>
              <a:rPr lang="en-US" baseline="30000" dirty="0" smtClean="0"/>
              <a:t>2</a:t>
            </a:r>
          </a:p>
          <a:p>
            <a:r>
              <a:rPr lang="en-US" dirty="0" err="1" smtClean="0"/>
              <a:t>NO</a:t>
            </a:r>
            <a:r>
              <a:rPr lang="en-US" dirty="0" err="1" smtClean="0">
                <a:latin typeface="Symbol" charset="2"/>
                <a:cs typeface="Symbol" charset="2"/>
              </a:rPr>
              <a:t>n</a:t>
            </a:r>
            <a:r>
              <a:rPr lang="en-US" dirty="0" err="1" smtClean="0"/>
              <a:t>A</a:t>
            </a:r>
            <a:r>
              <a:rPr lang="en-US" dirty="0" smtClean="0"/>
              <a:t> (2013-&gt;?)</a:t>
            </a:r>
          </a:p>
          <a:p>
            <a:pPr lvl="1"/>
            <a:r>
              <a:rPr lang="en-US" dirty="0" smtClean="0"/>
              <a:t>700 kW 120 </a:t>
            </a:r>
            <a:r>
              <a:rPr lang="en-US" dirty="0" err="1" smtClean="0"/>
              <a:t>GeV</a:t>
            </a:r>
            <a:r>
              <a:rPr lang="en-US" dirty="0" smtClean="0"/>
              <a:t> protons-&gt;neutrinos</a:t>
            </a:r>
          </a:p>
          <a:p>
            <a:pPr lvl="1"/>
            <a:r>
              <a:rPr lang="en-US" dirty="0" smtClean="0"/>
              <a:t>New off-axis detector</a:t>
            </a:r>
          </a:p>
          <a:p>
            <a:pPr lvl="1"/>
            <a:r>
              <a:rPr lang="en-US" dirty="0" smtClean="0"/>
              <a:t>Measure 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/>
              <a:t>13</a:t>
            </a:r>
          </a:p>
          <a:p>
            <a:pPr lvl="1"/>
            <a:r>
              <a:rPr lang="en-US" dirty="0" smtClean="0"/>
              <a:t>Possibly measure hierarchy and </a:t>
            </a:r>
            <a:r>
              <a:rPr lang="en-US" dirty="0" err="1" smtClean="0">
                <a:latin typeface="Symbol" charset="2"/>
                <a:cs typeface="Symbol" charset="2"/>
              </a:rPr>
              <a:t>d</a:t>
            </a:r>
            <a:r>
              <a:rPr lang="en-US" baseline="-25000" dirty="0" err="1" smtClean="0"/>
              <a:t>CP</a:t>
            </a:r>
            <a:endParaRPr lang="en-US" baseline="-25000" dirty="0" smtClean="0"/>
          </a:p>
          <a:p>
            <a:r>
              <a:rPr lang="en-US" dirty="0" smtClean="0"/>
              <a:t>Long Baseline Neutrino Experiment (LBNE, 2017-&gt;?)</a:t>
            </a:r>
          </a:p>
          <a:p>
            <a:pPr lvl="1"/>
            <a:r>
              <a:rPr lang="en-US" dirty="0" smtClean="0"/>
              <a:t>~2 MW 60-120 </a:t>
            </a:r>
            <a:r>
              <a:rPr lang="en-US" dirty="0" err="1" smtClean="0"/>
              <a:t>GeV</a:t>
            </a:r>
            <a:r>
              <a:rPr lang="en-US" dirty="0" smtClean="0"/>
              <a:t> protons-&gt;neutrinos</a:t>
            </a:r>
          </a:p>
          <a:p>
            <a:pPr lvl="1"/>
            <a:r>
              <a:rPr lang="en-US" dirty="0" smtClean="0"/>
              <a:t>Staged detector at </a:t>
            </a:r>
            <a:r>
              <a:rPr lang="en-US" dirty="0" err="1" smtClean="0"/>
              <a:t>Homestake</a:t>
            </a:r>
            <a:r>
              <a:rPr lang="en-US" dirty="0" smtClean="0"/>
              <a:t> mine</a:t>
            </a:r>
          </a:p>
          <a:p>
            <a:pPr lvl="1"/>
            <a:r>
              <a:rPr lang="en-US" dirty="0" smtClean="0"/>
              <a:t>Nail down 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/>
              <a:t>13</a:t>
            </a:r>
            <a:r>
              <a:rPr lang="en-US" dirty="0" smtClean="0"/>
              <a:t>, hierarchy, and </a:t>
            </a:r>
            <a:r>
              <a:rPr lang="en-US" dirty="0" err="1" smtClean="0">
                <a:latin typeface="Symbol" charset="2"/>
                <a:cs typeface="Symbol" charset="2"/>
              </a:rPr>
              <a:t>d</a:t>
            </a:r>
            <a:r>
              <a:rPr lang="en-US" baseline="-25000" dirty="0" err="1" smtClean="0"/>
              <a:t>CP</a:t>
            </a:r>
            <a:endParaRPr lang="en-US" baseline="-25000" dirty="0" smtClean="0"/>
          </a:p>
          <a:p>
            <a:pPr lvl="1"/>
            <a:r>
              <a:rPr lang="en-US" dirty="0" smtClean="0"/>
              <a:t>Test </a:t>
            </a:r>
            <a:r>
              <a:rPr lang="en-US" dirty="0" err="1" smtClean="0"/>
              <a:t>unitarity</a:t>
            </a:r>
            <a:r>
              <a:rPr lang="en-US" dirty="0" smtClean="0"/>
              <a:t> of mixing matrix</a:t>
            </a:r>
            <a:endParaRPr lang="en-US" baseline="-25000" dirty="0"/>
          </a:p>
          <a:p>
            <a:pPr lvl="1"/>
            <a:endParaRPr lang="en-US" baseline="-25000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029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Term Context and Strategy</a:t>
            </a:r>
            <a:endParaRPr lang="en-US" dirty="0"/>
          </a:p>
        </p:txBody>
      </p:sp>
      <p:pic>
        <p:nvPicPr>
          <p:cNvPr id="7" name="Content Placeholder 6" descr="one-page-graphics.pdf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940" t="8842" r="12111" b="57240"/>
          <a:stretch/>
        </p:blipFill>
        <p:spPr>
          <a:xfrm>
            <a:off x="1254347" y="1607189"/>
            <a:ext cx="7769782" cy="431981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8600" y="925113"/>
            <a:ext cx="124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~Last decade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67759" y="1583670"/>
            <a:ext cx="180312" cy="53311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56910" y="952073"/>
            <a:ext cx="124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~This decade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84086" y="1555751"/>
            <a:ext cx="27912" cy="3258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63481" y="963354"/>
            <a:ext cx="124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~Next decade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5624493" y="1609685"/>
            <a:ext cx="62242" cy="2831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603504" y="1029516"/>
            <a:ext cx="124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Future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40520" y="1456327"/>
            <a:ext cx="32782" cy="5350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3123" y="2080069"/>
            <a:ext cx="1246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Fermilab</a:t>
            </a:r>
          </a:p>
          <a:p>
            <a:pPr algn="r"/>
            <a:r>
              <a:rPr lang="en-US" dirty="0" smtClean="0">
                <a:solidFill>
                  <a:srgbClr val="FF0000"/>
                </a:solidFill>
              </a:rPr>
              <a:t>Intensity Frontier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66569" y="3878860"/>
            <a:ext cx="1246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Energy Frontier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3060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Term (~next decade) Physics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</a:t>
            </a:r>
            <a:r>
              <a:rPr lang="en-US" dirty="0" err="1" smtClean="0">
                <a:latin typeface="Symbol" charset="2"/>
                <a:cs typeface="Symbol" charset="2"/>
              </a:rPr>
              <a:t>n</a:t>
            </a:r>
            <a:r>
              <a:rPr lang="en-US" dirty="0" err="1" smtClean="0"/>
              <a:t>A</a:t>
            </a:r>
            <a:r>
              <a:rPr lang="en-US" dirty="0" smtClean="0"/>
              <a:t> off-axis neutrino experiment</a:t>
            </a:r>
          </a:p>
          <a:p>
            <a:pPr lvl="1"/>
            <a:r>
              <a:rPr lang="en-US" dirty="0" smtClean="0"/>
              <a:t>Increase 120 </a:t>
            </a:r>
            <a:r>
              <a:rPr lang="en-US" dirty="0" err="1" smtClean="0"/>
              <a:t>GeV</a:t>
            </a:r>
            <a:r>
              <a:rPr lang="en-US" dirty="0" smtClean="0"/>
              <a:t> proton flux to existing </a:t>
            </a:r>
            <a:r>
              <a:rPr lang="en-US" dirty="0" err="1" smtClean="0"/>
              <a:t>NuMI</a:t>
            </a:r>
            <a:r>
              <a:rPr lang="en-US" dirty="0" smtClean="0"/>
              <a:t> neutrino line</a:t>
            </a:r>
          </a:p>
          <a:p>
            <a:pPr lvl="1"/>
            <a:r>
              <a:rPr lang="en-US" dirty="0" smtClean="0"/>
              <a:t>Build new near and far detectors 10 </a:t>
            </a:r>
            <a:r>
              <a:rPr lang="en-US" dirty="0" err="1" smtClean="0"/>
              <a:t>mrad</a:t>
            </a:r>
            <a:r>
              <a:rPr lang="en-US" dirty="0" smtClean="0"/>
              <a:t> off-axis</a:t>
            </a:r>
          </a:p>
          <a:p>
            <a:r>
              <a:rPr lang="en-US" dirty="0" smtClean="0"/>
              <a:t>g-2: anomalous magnetic moment of </a:t>
            </a:r>
            <a:r>
              <a:rPr lang="en-US" dirty="0" err="1" smtClean="0"/>
              <a:t>muon</a:t>
            </a:r>
            <a:endParaRPr lang="en-US" dirty="0" smtClean="0"/>
          </a:p>
          <a:p>
            <a:pPr lvl="1"/>
            <a:r>
              <a:rPr lang="en-US" dirty="0" smtClean="0"/>
              <a:t>Transport </a:t>
            </a:r>
            <a:r>
              <a:rPr lang="en-US" dirty="0" err="1" smtClean="0"/>
              <a:t>muon</a:t>
            </a:r>
            <a:r>
              <a:rPr lang="en-US" dirty="0" smtClean="0"/>
              <a:t> storage ring from BNL and repeat experiment</a:t>
            </a:r>
          </a:p>
          <a:p>
            <a:pPr lvl="1"/>
            <a:r>
              <a:rPr lang="en-US" dirty="0" smtClean="0"/>
              <a:t>Repeat experiment with increased sensitivity</a:t>
            </a:r>
          </a:p>
          <a:p>
            <a:r>
              <a:rPr lang="en-US" dirty="0" smtClean="0"/>
              <a:t>Mu2e: </a:t>
            </a:r>
            <a:r>
              <a:rPr lang="en-US" dirty="0" err="1" smtClean="0"/>
              <a:t>muon</a:t>
            </a:r>
            <a:r>
              <a:rPr lang="en-US" dirty="0" smtClean="0"/>
              <a:t> to electron conversion</a:t>
            </a:r>
          </a:p>
          <a:p>
            <a:pPr lvl="1"/>
            <a:r>
              <a:rPr lang="en-US" dirty="0" smtClean="0"/>
              <a:t>New experiment to measure the conversion to an electron of a </a:t>
            </a:r>
            <a:r>
              <a:rPr lang="en-US" dirty="0" err="1" smtClean="0"/>
              <a:t>muon</a:t>
            </a:r>
            <a:r>
              <a:rPr lang="en-US" dirty="0" smtClean="0"/>
              <a:t> which has been captured on a nucleus with a sensitivity of four orders of magnitude over previous experiments.</a:t>
            </a:r>
          </a:p>
          <a:p>
            <a:r>
              <a:rPr lang="en-US" dirty="0" smtClean="0"/>
              <a:t>(proposed) ORKA: </a:t>
            </a:r>
            <a:r>
              <a:rPr lang="en-US" dirty="0" err="1" smtClean="0"/>
              <a:t>K</a:t>
            </a:r>
            <a:r>
              <a:rPr lang="en-US" dirty="0" err="1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err="1" smtClean="0">
                <a:latin typeface="Symbol" charset="2"/>
                <a:cs typeface="Symbol" charset="2"/>
                <a:sym typeface="Wingdings"/>
              </a:rPr>
              <a:t>pnn</a:t>
            </a:r>
            <a:endParaRPr lang="en-US" dirty="0" smtClean="0">
              <a:latin typeface="Symbol" charset="2"/>
              <a:cs typeface="Symbol" charset="2"/>
              <a:sym typeface="Wingdings"/>
            </a:endParaRPr>
          </a:p>
          <a:p>
            <a:pPr lvl="1"/>
            <a:r>
              <a:rPr lang="en-US" dirty="0" smtClean="0">
                <a:cs typeface="Symbol" charset="2"/>
                <a:sym typeface="Wingdings"/>
              </a:rPr>
              <a:t>First observed in BNL E-787</a:t>
            </a:r>
          </a:p>
          <a:p>
            <a:pPr lvl="1"/>
            <a:r>
              <a:rPr lang="en-US" dirty="0" smtClean="0">
                <a:cs typeface="Symbol" charset="2"/>
                <a:sym typeface="Wingdings"/>
              </a:rPr>
              <a:t>Sensitive to </a:t>
            </a:r>
            <a:r>
              <a:rPr lang="en-US" smtClean="0">
                <a:cs typeface="Symbol" charset="2"/>
                <a:sym typeface="Wingdings"/>
              </a:rPr>
              <a:t>BSM physics</a:t>
            </a:r>
            <a:endParaRPr lang="en-US" dirty="0" smtClean="0">
              <a:cs typeface="Symbol" charset="2"/>
              <a:sym typeface="Wingding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54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</a:t>
            </a:r>
            <a:r>
              <a:rPr lang="en-US" dirty="0" err="1" smtClean="0">
                <a:latin typeface="Symbol" charset="2"/>
                <a:cs typeface="Symbol" charset="2"/>
              </a:rPr>
              <a:t>n</a:t>
            </a:r>
            <a:r>
              <a:rPr lang="en-US" dirty="0" err="1" smtClean="0"/>
              <a:t>A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904240"/>
            <a:ext cx="4429750" cy="5166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537" y="812800"/>
            <a:ext cx="4488463" cy="256032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883920" y="1412240"/>
            <a:ext cx="4084320" cy="2946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9708" y="3444240"/>
            <a:ext cx="3922530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0683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Off-Axis Beam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46088" y="803275"/>
            <a:ext cx="8251825" cy="2945765"/>
          </a:xfrm>
        </p:spPr>
        <p:txBody>
          <a:bodyPr/>
          <a:lstStyle/>
          <a:p>
            <a:r>
              <a:rPr lang="en-US" dirty="0" smtClean="0"/>
              <a:t>Off-Axis beam provides</a:t>
            </a:r>
            <a:br>
              <a:rPr lang="en-US" dirty="0" smtClean="0"/>
            </a:br>
            <a:r>
              <a:rPr lang="en-US" dirty="0" smtClean="0"/>
              <a:t>a narrower energy </a:t>
            </a:r>
            <a:br>
              <a:rPr lang="en-US" dirty="0" smtClean="0"/>
            </a:br>
            <a:r>
              <a:rPr lang="en-US" dirty="0" smtClean="0"/>
              <a:t>distribution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leads to a sharper</a:t>
            </a:r>
            <a:br>
              <a:rPr lang="en-US" dirty="0" smtClean="0"/>
            </a:br>
            <a:r>
              <a:rPr lang="en-US" dirty="0" smtClean="0"/>
              <a:t>oscillation spectrum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60" y="652780"/>
            <a:ext cx="4430078" cy="31090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4008120"/>
            <a:ext cx="83058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5237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in </a:t>
            </a:r>
            <a:r>
              <a:rPr lang="en-US" dirty="0" err="1" smtClean="0"/>
              <a:t>NO</a:t>
            </a:r>
            <a:r>
              <a:rPr lang="en-US" dirty="0" err="1" smtClean="0">
                <a:latin typeface="Symbol" charset="2"/>
                <a:cs typeface="Symbol" charset="2"/>
              </a:rPr>
              <a:t>n</a:t>
            </a:r>
            <a:r>
              <a:rPr lang="en-US" dirty="0" err="1" smtClean="0"/>
              <a:t>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80" y="812800"/>
            <a:ext cx="8223461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887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751840" y="3418840"/>
            <a:ext cx="5638800" cy="2133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67" y="81931"/>
            <a:ext cx="7162800" cy="477299"/>
          </a:xfrm>
        </p:spPr>
        <p:txBody>
          <a:bodyPr/>
          <a:lstStyle/>
          <a:p>
            <a:r>
              <a:rPr lang="en-US" dirty="0" smtClean="0"/>
              <a:t>Muon g-2 Experiment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040" y="701040"/>
            <a:ext cx="71628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Measurement of the value of </a:t>
            </a:r>
            <a:r>
              <a:rPr lang="en-US" dirty="0" err="1" smtClean="0"/>
              <a:t>muon</a:t>
            </a:r>
            <a:r>
              <a:rPr lang="en-US" dirty="0" smtClean="0"/>
              <a:t> anomalous magnetic moment, </a:t>
            </a:r>
            <a:r>
              <a:rPr lang="en-US" sz="2800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800" i="1" baseline="-25000" dirty="0" smtClean="0">
                <a:sym typeface="Symbol"/>
              </a:rPr>
              <a:t></a:t>
            </a:r>
            <a:r>
              <a:rPr lang="en-US" dirty="0" smtClean="0"/>
              <a:t>, where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an uncertainty of 16</a:t>
            </a:r>
            <a:r>
              <a:rPr lang="en-US" dirty="0" smtClean="0">
                <a:sym typeface="Symbol"/>
              </a:rPr>
              <a:t></a:t>
            </a:r>
            <a:r>
              <a:rPr lang="en-US" dirty="0" smtClean="0"/>
              <a:t>10</a:t>
            </a:r>
            <a:r>
              <a:rPr lang="en-US" baseline="30000" dirty="0" smtClean="0"/>
              <a:t>-11</a:t>
            </a:r>
            <a:r>
              <a:rPr lang="en-US" dirty="0" smtClean="0"/>
              <a:t> (0.14 ppm)</a:t>
            </a:r>
            <a:endParaRPr lang="en-US" sz="1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 Situation:</a:t>
            </a:r>
          </a:p>
          <a:p>
            <a:pPr marL="0" indent="0">
              <a:buNone/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839413" y="3464315"/>
            <a:ext cx="5398827" cy="1630925"/>
            <a:chOff x="2379195" y="4370914"/>
            <a:chExt cx="5983700" cy="1708588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808797"/>
                </p:ext>
              </p:extLst>
            </p:nvPr>
          </p:nvGraphicFramePr>
          <p:xfrm>
            <a:off x="2451045" y="4403102"/>
            <a:ext cx="5911850" cy="1676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09" name="Equation" r:id="rId3" imgW="5726712" imgH="1562031" progId="Equation.3">
                    <p:embed/>
                  </p:oleObj>
                </mc:Choice>
                <mc:Fallback>
                  <p:oleObj name="Equation" r:id="rId3" imgW="5726712" imgH="156203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51045" y="4403102"/>
                          <a:ext cx="5911850" cy="1676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2379195" y="4370914"/>
              <a:ext cx="694055" cy="114300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539628" y="3322320"/>
            <a:ext cx="1828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Physics beyond the standard model?</a:t>
            </a:r>
          </a:p>
          <a:p>
            <a:pPr algn="l"/>
            <a:endParaRPr lang="en-US" dirty="0">
              <a:solidFill>
                <a:srgbClr val="FF0000"/>
              </a:solidFill>
            </a:endParaRPr>
          </a:p>
          <a:p>
            <a:pPr algn="l"/>
            <a:endParaRPr lang="en-US" dirty="0" smtClean="0">
              <a:solidFill>
                <a:srgbClr val="FF0000"/>
              </a:solidFill>
            </a:endParaRPr>
          </a:p>
          <a:p>
            <a:pPr algn="l"/>
            <a:r>
              <a:rPr lang="en-US" dirty="0" err="1" smtClean="0">
                <a:solidFill>
                  <a:srgbClr val="FF0000"/>
                </a:solidFill>
              </a:rPr>
              <a:t>eg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876040" y="4638040"/>
            <a:ext cx="762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638043" y="3718560"/>
            <a:ext cx="1904997" cy="100014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293360" y="1229360"/>
            <a:ext cx="1752600" cy="10668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23611"/>
              </p:ext>
            </p:extLst>
          </p:nvPr>
        </p:nvGraphicFramePr>
        <p:xfrm>
          <a:off x="5369560" y="1275080"/>
          <a:ext cx="16002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0" name="Equation" r:id="rId5" imgW="694800" imgH="393120" progId="Equation.3">
                  <p:embed/>
                </p:oleObj>
              </mc:Choice>
              <mc:Fallback>
                <p:oleObj name="Equation" r:id="rId5" imgW="694800" imgH="393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9560" y="1275080"/>
                        <a:ext cx="16002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2849" y="5072736"/>
            <a:ext cx="2749389" cy="1195984"/>
          </a:xfrm>
          <a:prstGeom prst="rect">
            <a:avLst/>
          </a:prstGeom>
        </p:spPr>
      </p:pic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37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6096000" y="3810000"/>
            <a:ext cx="28194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505200" y="2057400"/>
            <a:ext cx="2438400" cy="6096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554" y="92174"/>
            <a:ext cx="7162800" cy="420770"/>
          </a:xfrm>
        </p:spPr>
        <p:txBody>
          <a:bodyPr/>
          <a:lstStyle/>
          <a:p>
            <a:r>
              <a:rPr lang="en-US" dirty="0" smtClean="0"/>
              <a:t>g-2 Experimental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609600"/>
            <a:ext cx="7162800" cy="2743200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2000" dirty="0" smtClean="0"/>
              <a:t>Capture polarized 3.094 GeV/c muons in a uniform magnetic field</a:t>
            </a:r>
          </a:p>
          <a:p>
            <a:pPr lvl="1">
              <a:spcBef>
                <a:spcPts val="1800"/>
              </a:spcBef>
            </a:pPr>
            <a:r>
              <a:rPr lang="en-US" sz="1600" dirty="0" smtClean="0"/>
              <a:t>Use electric </a:t>
            </a:r>
            <a:r>
              <a:rPr lang="en-US" sz="1600" dirty="0" err="1" smtClean="0"/>
              <a:t>quadrupoles</a:t>
            </a:r>
            <a:r>
              <a:rPr lang="en-US" sz="1600" dirty="0" smtClean="0"/>
              <a:t> to focus.  “Magic” momentum cancels component of precession caused by E field</a:t>
            </a:r>
          </a:p>
          <a:p>
            <a:pPr marL="457200" lvl="1" indent="0">
              <a:spcBef>
                <a:spcPts val="1800"/>
              </a:spcBef>
              <a:buNone/>
            </a:pPr>
            <a:endParaRPr lang="en-US" sz="1800" dirty="0" smtClean="0"/>
          </a:p>
          <a:p>
            <a:pPr lvl="1">
              <a:spcBef>
                <a:spcPts val="1800"/>
              </a:spcBef>
            </a:pPr>
            <a:r>
              <a:rPr lang="en-US" sz="1600" dirty="0" smtClean="0"/>
              <a:t>Remaining precession directly proportional to </a:t>
            </a:r>
            <a:r>
              <a:rPr lang="en-US" sz="1600" i="1" dirty="0" smtClean="0"/>
              <a:t>a</a:t>
            </a:r>
            <a:r>
              <a:rPr lang="en-US" sz="1600" i="1" baseline="-25000" dirty="0" smtClean="0">
                <a:latin typeface="Symbol" pitchFamily="18" charset="2"/>
              </a:rPr>
              <a:t>m</a:t>
            </a:r>
          </a:p>
          <a:p>
            <a:pPr>
              <a:spcBef>
                <a:spcPts val="1800"/>
              </a:spcBef>
            </a:pPr>
            <a:r>
              <a:rPr lang="en-US" sz="2000" dirty="0" smtClean="0"/>
              <a:t>Experimental apparatus will be moved from Brookhaven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6600" y="3810000"/>
            <a:ext cx="2819399" cy="2497138"/>
          </a:xfrm>
          <a:prstGeom prst="rect">
            <a:avLst/>
          </a:prstGeom>
          <a:solidFill>
            <a:srgbClr val="BBE0E3"/>
          </a:solidFill>
          <a:ln w="254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8" descr="g-2-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2870450" cy="246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9"/>
          <p:cNvSpPr>
            <a:spLocks/>
          </p:cNvSpPr>
          <p:nvPr/>
        </p:nvSpPr>
        <p:spPr bwMode="auto">
          <a:xfrm>
            <a:off x="3472365" y="3881953"/>
            <a:ext cx="2455331" cy="2319024"/>
          </a:xfrm>
          <a:custGeom>
            <a:avLst/>
            <a:gdLst>
              <a:gd name="T0" fmla="*/ 0 w 1696"/>
              <a:gd name="T1" fmla="*/ 0 h 1680"/>
              <a:gd name="T2" fmla="*/ 766 w 1696"/>
              <a:gd name="T3" fmla="*/ 56 h 1680"/>
              <a:gd name="T4" fmla="*/ 1414 w 1696"/>
              <a:gd name="T5" fmla="*/ 337 h 1680"/>
              <a:gd name="T6" fmla="*/ 1768 w 1696"/>
              <a:gd name="T7" fmla="*/ 674 h 1680"/>
              <a:gd name="T8" fmla="*/ 1945 w 1696"/>
              <a:gd name="T9" fmla="*/ 1011 h 1680"/>
              <a:gd name="T10" fmla="*/ 2062 w 1696"/>
              <a:gd name="T11" fmla="*/ 1460 h 1680"/>
              <a:gd name="T12" fmla="*/ 2062 w 1696"/>
              <a:gd name="T13" fmla="*/ 1685 h 1680"/>
              <a:gd name="T14" fmla="*/ 2003 w 1696"/>
              <a:gd name="T15" fmla="*/ 1966 h 168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696" h="1680">
                <a:moveTo>
                  <a:pt x="0" y="0"/>
                </a:moveTo>
                <a:cubicBezTo>
                  <a:pt x="216" y="0"/>
                  <a:pt x="432" y="0"/>
                  <a:pt x="624" y="48"/>
                </a:cubicBezTo>
                <a:cubicBezTo>
                  <a:pt x="816" y="96"/>
                  <a:pt x="1016" y="200"/>
                  <a:pt x="1152" y="288"/>
                </a:cubicBezTo>
                <a:cubicBezTo>
                  <a:pt x="1288" y="376"/>
                  <a:pt x="1368" y="480"/>
                  <a:pt x="1440" y="576"/>
                </a:cubicBezTo>
                <a:cubicBezTo>
                  <a:pt x="1512" y="672"/>
                  <a:pt x="1544" y="752"/>
                  <a:pt x="1584" y="864"/>
                </a:cubicBezTo>
                <a:cubicBezTo>
                  <a:pt x="1624" y="976"/>
                  <a:pt x="1664" y="1152"/>
                  <a:pt x="1680" y="1248"/>
                </a:cubicBezTo>
                <a:cubicBezTo>
                  <a:pt x="1696" y="1344"/>
                  <a:pt x="1688" y="1368"/>
                  <a:pt x="1680" y="1440"/>
                </a:cubicBezTo>
                <a:cubicBezTo>
                  <a:pt x="1672" y="1512"/>
                  <a:pt x="1652" y="1596"/>
                  <a:pt x="1632" y="1680"/>
                </a:cubicBezTo>
              </a:path>
            </a:pathLst>
          </a:custGeom>
          <a:noFill/>
          <a:ln w="19050" cap="rnd" cmpd="sng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3472365" y="3881953"/>
            <a:ext cx="47762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4559692" y="4002269"/>
            <a:ext cx="438705" cy="178114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5407619" y="4491788"/>
            <a:ext cx="285394" cy="27719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5764951" y="5059159"/>
            <a:ext cx="158028" cy="39161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5862834" y="5808182"/>
            <a:ext cx="51890" cy="32438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3472365" y="3912622"/>
            <a:ext cx="47762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4546720" y="4002269"/>
            <a:ext cx="332566" cy="267761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5398184" y="4496507"/>
            <a:ext cx="107318" cy="33145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>
            <a:off x="5667068" y="5062697"/>
            <a:ext cx="94345" cy="3456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9"/>
          <p:cNvSpPr>
            <a:spLocks noChangeShapeType="1"/>
          </p:cNvSpPr>
          <p:nvPr/>
        </p:nvSpPr>
        <p:spPr bwMode="auto">
          <a:xfrm flipH="1">
            <a:off x="5590413" y="5812900"/>
            <a:ext cx="314877" cy="15334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 rot="1199615">
            <a:off x="4439402" y="4137919"/>
            <a:ext cx="136800" cy="205244"/>
          </a:xfrm>
          <a:prstGeom prst="rect">
            <a:avLst/>
          </a:prstGeom>
          <a:solidFill>
            <a:srgbClr val="3333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 rot="408345">
            <a:off x="3873332" y="3984576"/>
            <a:ext cx="136800" cy="205244"/>
          </a:xfrm>
          <a:prstGeom prst="rect">
            <a:avLst/>
          </a:prstGeom>
          <a:solidFill>
            <a:srgbClr val="3333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 rot="1833019">
            <a:off x="4887542" y="4338445"/>
            <a:ext cx="136800" cy="204065"/>
          </a:xfrm>
          <a:prstGeom prst="rect">
            <a:avLst/>
          </a:prstGeom>
          <a:solidFill>
            <a:srgbClr val="3333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 rot="2940891">
            <a:off x="5220094" y="4615664"/>
            <a:ext cx="135650" cy="204021"/>
          </a:xfrm>
          <a:prstGeom prst="rect">
            <a:avLst/>
          </a:prstGeom>
          <a:solidFill>
            <a:srgbClr val="3333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 rot="4118301">
            <a:off x="5454777" y="4994304"/>
            <a:ext cx="136829" cy="204021"/>
          </a:xfrm>
          <a:prstGeom prst="rect">
            <a:avLst/>
          </a:prstGeom>
          <a:solidFill>
            <a:srgbClr val="3333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 rot="4266545">
            <a:off x="5573888" y="5442539"/>
            <a:ext cx="135650" cy="204021"/>
          </a:xfrm>
          <a:prstGeom prst="rect">
            <a:avLst/>
          </a:prstGeom>
          <a:solidFill>
            <a:srgbClr val="3333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 rot="6419045">
            <a:off x="5595115" y="5970984"/>
            <a:ext cx="135650" cy="204021"/>
          </a:xfrm>
          <a:prstGeom prst="rect">
            <a:avLst/>
          </a:prstGeom>
          <a:solidFill>
            <a:srgbClr val="333399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4031360" y="3899647"/>
            <a:ext cx="399787" cy="340894"/>
          </a:xfrm>
          <a:custGeom>
            <a:avLst/>
            <a:gdLst>
              <a:gd name="T0" fmla="*/ 0 w 282"/>
              <a:gd name="T1" fmla="*/ 0 h 240"/>
              <a:gd name="T2" fmla="*/ 137 w 282"/>
              <a:gd name="T3" fmla="*/ 36 h 240"/>
              <a:gd name="T4" fmla="*/ 191 w 282"/>
              <a:gd name="T5" fmla="*/ 72 h 240"/>
              <a:gd name="T6" fmla="*/ 224 w 282"/>
              <a:gd name="T7" fmla="*/ 98 h 240"/>
              <a:gd name="T8" fmla="*/ 274 w 282"/>
              <a:gd name="T9" fmla="*/ 163 h 240"/>
              <a:gd name="T10" fmla="*/ 321 w 282"/>
              <a:gd name="T11" fmla="*/ 242 h 240"/>
              <a:gd name="T12" fmla="*/ 339 w 282"/>
              <a:gd name="T13" fmla="*/ 289 h 2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82" h="240">
                <a:moveTo>
                  <a:pt x="0" y="0"/>
                </a:moveTo>
                <a:cubicBezTo>
                  <a:pt x="51" y="4"/>
                  <a:pt x="70" y="15"/>
                  <a:pt x="114" y="30"/>
                </a:cubicBezTo>
                <a:cubicBezTo>
                  <a:pt x="132" y="36"/>
                  <a:pt x="142" y="54"/>
                  <a:pt x="159" y="60"/>
                </a:cubicBezTo>
                <a:cubicBezTo>
                  <a:pt x="173" y="74"/>
                  <a:pt x="164" y="67"/>
                  <a:pt x="186" y="81"/>
                </a:cubicBezTo>
                <a:cubicBezTo>
                  <a:pt x="204" y="93"/>
                  <a:pt x="217" y="118"/>
                  <a:pt x="228" y="135"/>
                </a:cubicBezTo>
                <a:cubicBezTo>
                  <a:pt x="244" y="159"/>
                  <a:pt x="259" y="174"/>
                  <a:pt x="267" y="201"/>
                </a:cubicBezTo>
                <a:cubicBezTo>
                  <a:pt x="271" y="215"/>
                  <a:pt x="282" y="226"/>
                  <a:pt x="282" y="240"/>
                </a:cubicBezTo>
              </a:path>
            </a:pathLst>
          </a:custGeom>
          <a:noFill/>
          <a:ln w="19050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>
            <a:off x="3540765" y="5382359"/>
            <a:ext cx="340822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3881587" y="5245530"/>
            <a:ext cx="1022465" cy="5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>
                <a:solidFill>
                  <a:srgbClr val="000000"/>
                </a:solidFill>
              </a:rPr>
              <a:t>Momentum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 b="1">
                <a:solidFill>
                  <a:srgbClr val="FF0000"/>
                </a:solidFill>
              </a:rPr>
              <a:t>Spin</a:t>
            </a: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>
            <a:off x="3561993" y="5625350"/>
            <a:ext cx="34082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4052587" y="3953907"/>
            <a:ext cx="476443" cy="33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3399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>
                <a:solidFill>
                  <a:srgbClr val="333399"/>
                </a:solidFill>
              </a:rPr>
              <a:t>e</a:t>
            </a:r>
            <a:endParaRPr lang="en-US" sz="1600" b="1" baseline="30000">
              <a:solidFill>
                <a:srgbClr val="333399"/>
              </a:solidFill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6097517" y="3810000"/>
            <a:ext cx="0" cy="249713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4" name="Picture 3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3027" y="4728881"/>
            <a:ext cx="1528391" cy="35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6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732801"/>
              </p:ext>
            </p:extLst>
          </p:nvPr>
        </p:nvGraphicFramePr>
        <p:xfrm>
          <a:off x="3657600" y="2133600"/>
          <a:ext cx="20986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Equation" r:id="rId6" imgW="2093400" imgH="466200" progId="Equation.3">
                  <p:embed/>
                </p:oleObj>
              </mc:Choice>
              <mc:Fallback>
                <p:oleObj name="Equation" r:id="rId6" imgW="2093400" imgH="466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133600"/>
                        <a:ext cx="209867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Oval 36"/>
          <p:cNvSpPr/>
          <p:nvPr/>
        </p:nvSpPr>
        <p:spPr bwMode="auto">
          <a:xfrm>
            <a:off x="4572000" y="2057400"/>
            <a:ext cx="838200" cy="609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0" name="Group 5"/>
          <p:cNvGrpSpPr>
            <a:grpSpLocks/>
          </p:cNvGrpSpPr>
          <p:nvPr/>
        </p:nvGrpSpPr>
        <p:grpSpPr bwMode="auto">
          <a:xfrm>
            <a:off x="6324600" y="4191000"/>
            <a:ext cx="2362200" cy="1676400"/>
            <a:chOff x="2816" y="3580"/>
            <a:chExt cx="1332" cy="972"/>
          </a:xfrm>
        </p:grpSpPr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2816" y="3600"/>
              <a:ext cx="1305" cy="841"/>
            </a:xfrm>
            <a:custGeom>
              <a:avLst/>
              <a:gdLst>
                <a:gd name="T0" fmla="*/ 16 w 1305"/>
                <a:gd name="T1" fmla="*/ 0 h 841"/>
                <a:gd name="T2" fmla="*/ 40 w 1305"/>
                <a:gd name="T3" fmla="*/ 320 h 841"/>
                <a:gd name="T4" fmla="*/ 72 w 1305"/>
                <a:gd name="T5" fmla="*/ 112 h 841"/>
                <a:gd name="T6" fmla="*/ 96 w 1305"/>
                <a:gd name="T7" fmla="*/ 248 h 841"/>
                <a:gd name="T8" fmla="*/ 120 w 1305"/>
                <a:gd name="T9" fmla="*/ 320 h 841"/>
                <a:gd name="T10" fmla="*/ 144 w 1305"/>
                <a:gd name="T11" fmla="*/ 168 h 841"/>
                <a:gd name="T12" fmla="*/ 176 w 1305"/>
                <a:gd name="T13" fmla="*/ 432 h 841"/>
                <a:gd name="T14" fmla="*/ 200 w 1305"/>
                <a:gd name="T15" fmla="*/ 248 h 841"/>
                <a:gd name="T16" fmla="*/ 224 w 1305"/>
                <a:gd name="T17" fmla="*/ 384 h 841"/>
                <a:gd name="T18" fmla="*/ 240 w 1305"/>
                <a:gd name="T19" fmla="*/ 416 h 841"/>
                <a:gd name="T20" fmla="*/ 264 w 1305"/>
                <a:gd name="T21" fmla="*/ 312 h 841"/>
                <a:gd name="T22" fmla="*/ 288 w 1305"/>
                <a:gd name="T23" fmla="*/ 520 h 841"/>
                <a:gd name="T24" fmla="*/ 312 w 1305"/>
                <a:gd name="T25" fmla="*/ 360 h 841"/>
                <a:gd name="T26" fmla="*/ 344 w 1305"/>
                <a:gd name="T27" fmla="*/ 488 h 841"/>
                <a:gd name="T28" fmla="*/ 368 w 1305"/>
                <a:gd name="T29" fmla="*/ 496 h 841"/>
                <a:gd name="T30" fmla="*/ 392 w 1305"/>
                <a:gd name="T31" fmla="*/ 432 h 841"/>
                <a:gd name="T32" fmla="*/ 416 w 1305"/>
                <a:gd name="T33" fmla="*/ 592 h 841"/>
                <a:gd name="T34" fmla="*/ 448 w 1305"/>
                <a:gd name="T35" fmla="*/ 456 h 841"/>
                <a:gd name="T36" fmla="*/ 456 w 1305"/>
                <a:gd name="T37" fmla="*/ 576 h 841"/>
                <a:gd name="T38" fmla="*/ 488 w 1305"/>
                <a:gd name="T39" fmla="*/ 568 h 841"/>
                <a:gd name="T40" fmla="*/ 512 w 1305"/>
                <a:gd name="T41" fmla="*/ 528 h 841"/>
                <a:gd name="T42" fmla="*/ 536 w 1305"/>
                <a:gd name="T43" fmla="*/ 648 h 841"/>
                <a:gd name="T44" fmla="*/ 576 w 1305"/>
                <a:gd name="T45" fmla="*/ 584 h 841"/>
                <a:gd name="T46" fmla="*/ 592 w 1305"/>
                <a:gd name="T47" fmla="*/ 592 h 841"/>
                <a:gd name="T48" fmla="*/ 616 w 1305"/>
                <a:gd name="T49" fmla="*/ 672 h 841"/>
                <a:gd name="T50" fmla="*/ 640 w 1305"/>
                <a:gd name="T51" fmla="*/ 584 h 841"/>
                <a:gd name="T52" fmla="*/ 680 w 1305"/>
                <a:gd name="T53" fmla="*/ 656 h 841"/>
                <a:gd name="T54" fmla="*/ 696 w 1305"/>
                <a:gd name="T55" fmla="*/ 688 h 841"/>
                <a:gd name="T56" fmla="*/ 720 w 1305"/>
                <a:gd name="T57" fmla="*/ 624 h 841"/>
                <a:gd name="T58" fmla="*/ 744 w 1305"/>
                <a:gd name="T59" fmla="*/ 728 h 841"/>
                <a:gd name="T60" fmla="*/ 768 w 1305"/>
                <a:gd name="T61" fmla="*/ 656 h 841"/>
                <a:gd name="T62" fmla="*/ 800 w 1305"/>
                <a:gd name="T63" fmla="*/ 704 h 841"/>
                <a:gd name="T64" fmla="*/ 824 w 1305"/>
                <a:gd name="T65" fmla="*/ 728 h 841"/>
                <a:gd name="T66" fmla="*/ 848 w 1305"/>
                <a:gd name="T67" fmla="*/ 680 h 841"/>
                <a:gd name="T68" fmla="*/ 872 w 1305"/>
                <a:gd name="T69" fmla="*/ 744 h 841"/>
                <a:gd name="T70" fmla="*/ 904 w 1305"/>
                <a:gd name="T71" fmla="*/ 736 h 841"/>
                <a:gd name="T72" fmla="*/ 928 w 1305"/>
                <a:gd name="T73" fmla="*/ 704 h 841"/>
                <a:gd name="T74" fmla="*/ 952 w 1305"/>
                <a:gd name="T75" fmla="*/ 776 h 841"/>
                <a:gd name="T76" fmla="*/ 976 w 1305"/>
                <a:gd name="T77" fmla="*/ 744 h 841"/>
                <a:gd name="T78" fmla="*/ 1008 w 1305"/>
                <a:gd name="T79" fmla="*/ 752 h 841"/>
                <a:gd name="T80" fmla="*/ 1032 w 1305"/>
                <a:gd name="T81" fmla="*/ 800 h 841"/>
                <a:gd name="T82" fmla="*/ 1056 w 1305"/>
                <a:gd name="T83" fmla="*/ 760 h 841"/>
                <a:gd name="T84" fmla="*/ 1080 w 1305"/>
                <a:gd name="T85" fmla="*/ 784 h 841"/>
                <a:gd name="T86" fmla="*/ 1112 w 1305"/>
                <a:gd name="T87" fmla="*/ 800 h 841"/>
                <a:gd name="T88" fmla="*/ 1136 w 1305"/>
                <a:gd name="T89" fmla="*/ 768 h 841"/>
                <a:gd name="T90" fmla="*/ 1160 w 1305"/>
                <a:gd name="T91" fmla="*/ 808 h 841"/>
                <a:gd name="T92" fmla="*/ 1184 w 1305"/>
                <a:gd name="T93" fmla="*/ 808 h 841"/>
                <a:gd name="T94" fmla="*/ 1224 w 1305"/>
                <a:gd name="T95" fmla="*/ 784 h 841"/>
                <a:gd name="T96" fmla="*/ 1256 w 1305"/>
                <a:gd name="T97" fmla="*/ 832 h 841"/>
                <a:gd name="T98" fmla="*/ 1264 w 1305"/>
                <a:gd name="T99" fmla="*/ 808 h 841"/>
                <a:gd name="T100" fmla="*/ 1296 w 1305"/>
                <a:gd name="T101" fmla="*/ 816 h 84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05" h="841">
                  <a:moveTo>
                    <a:pt x="0" y="280"/>
                  </a:moveTo>
                  <a:lnTo>
                    <a:pt x="0" y="224"/>
                  </a:lnTo>
                  <a:lnTo>
                    <a:pt x="16" y="88"/>
                  </a:lnTo>
                  <a:lnTo>
                    <a:pt x="16" y="0"/>
                  </a:lnTo>
                  <a:lnTo>
                    <a:pt x="32" y="24"/>
                  </a:lnTo>
                  <a:lnTo>
                    <a:pt x="32" y="152"/>
                  </a:lnTo>
                  <a:lnTo>
                    <a:pt x="40" y="288"/>
                  </a:lnTo>
                  <a:lnTo>
                    <a:pt x="40" y="320"/>
                  </a:lnTo>
                  <a:lnTo>
                    <a:pt x="56" y="232"/>
                  </a:lnTo>
                  <a:lnTo>
                    <a:pt x="56" y="112"/>
                  </a:lnTo>
                  <a:lnTo>
                    <a:pt x="72" y="56"/>
                  </a:lnTo>
                  <a:lnTo>
                    <a:pt x="72" y="112"/>
                  </a:lnTo>
                  <a:lnTo>
                    <a:pt x="80" y="248"/>
                  </a:lnTo>
                  <a:lnTo>
                    <a:pt x="80" y="344"/>
                  </a:lnTo>
                  <a:lnTo>
                    <a:pt x="96" y="344"/>
                  </a:lnTo>
                  <a:lnTo>
                    <a:pt x="96" y="248"/>
                  </a:lnTo>
                  <a:lnTo>
                    <a:pt x="104" y="136"/>
                  </a:lnTo>
                  <a:lnTo>
                    <a:pt x="104" y="112"/>
                  </a:lnTo>
                  <a:lnTo>
                    <a:pt x="120" y="200"/>
                  </a:lnTo>
                  <a:lnTo>
                    <a:pt x="120" y="320"/>
                  </a:lnTo>
                  <a:lnTo>
                    <a:pt x="120" y="392"/>
                  </a:lnTo>
                  <a:lnTo>
                    <a:pt x="136" y="360"/>
                  </a:lnTo>
                  <a:lnTo>
                    <a:pt x="136" y="256"/>
                  </a:lnTo>
                  <a:lnTo>
                    <a:pt x="144" y="168"/>
                  </a:lnTo>
                  <a:lnTo>
                    <a:pt x="144" y="176"/>
                  </a:lnTo>
                  <a:lnTo>
                    <a:pt x="160" y="280"/>
                  </a:lnTo>
                  <a:lnTo>
                    <a:pt x="160" y="392"/>
                  </a:lnTo>
                  <a:lnTo>
                    <a:pt x="176" y="432"/>
                  </a:lnTo>
                  <a:lnTo>
                    <a:pt x="176" y="376"/>
                  </a:lnTo>
                  <a:lnTo>
                    <a:pt x="184" y="272"/>
                  </a:lnTo>
                  <a:lnTo>
                    <a:pt x="184" y="208"/>
                  </a:lnTo>
                  <a:lnTo>
                    <a:pt x="200" y="248"/>
                  </a:lnTo>
                  <a:lnTo>
                    <a:pt x="200" y="352"/>
                  </a:lnTo>
                  <a:lnTo>
                    <a:pt x="208" y="448"/>
                  </a:lnTo>
                  <a:lnTo>
                    <a:pt x="208" y="456"/>
                  </a:lnTo>
                  <a:lnTo>
                    <a:pt x="224" y="384"/>
                  </a:lnTo>
                  <a:lnTo>
                    <a:pt x="224" y="288"/>
                  </a:lnTo>
                  <a:lnTo>
                    <a:pt x="224" y="256"/>
                  </a:lnTo>
                  <a:lnTo>
                    <a:pt x="240" y="320"/>
                  </a:lnTo>
                  <a:lnTo>
                    <a:pt x="240" y="416"/>
                  </a:lnTo>
                  <a:lnTo>
                    <a:pt x="248" y="488"/>
                  </a:lnTo>
                  <a:lnTo>
                    <a:pt x="248" y="472"/>
                  </a:lnTo>
                  <a:lnTo>
                    <a:pt x="264" y="392"/>
                  </a:lnTo>
                  <a:lnTo>
                    <a:pt x="264" y="312"/>
                  </a:lnTo>
                  <a:lnTo>
                    <a:pt x="280" y="312"/>
                  </a:lnTo>
                  <a:lnTo>
                    <a:pt x="280" y="384"/>
                  </a:lnTo>
                  <a:lnTo>
                    <a:pt x="288" y="480"/>
                  </a:lnTo>
                  <a:lnTo>
                    <a:pt x="288" y="520"/>
                  </a:lnTo>
                  <a:lnTo>
                    <a:pt x="304" y="480"/>
                  </a:lnTo>
                  <a:lnTo>
                    <a:pt x="304" y="400"/>
                  </a:lnTo>
                  <a:lnTo>
                    <a:pt x="312" y="344"/>
                  </a:lnTo>
                  <a:lnTo>
                    <a:pt x="312" y="360"/>
                  </a:lnTo>
                  <a:lnTo>
                    <a:pt x="328" y="440"/>
                  </a:lnTo>
                  <a:lnTo>
                    <a:pt x="328" y="528"/>
                  </a:lnTo>
                  <a:lnTo>
                    <a:pt x="344" y="544"/>
                  </a:lnTo>
                  <a:lnTo>
                    <a:pt x="344" y="488"/>
                  </a:lnTo>
                  <a:lnTo>
                    <a:pt x="344" y="416"/>
                  </a:lnTo>
                  <a:lnTo>
                    <a:pt x="352" y="376"/>
                  </a:lnTo>
                  <a:lnTo>
                    <a:pt x="352" y="416"/>
                  </a:lnTo>
                  <a:lnTo>
                    <a:pt x="368" y="496"/>
                  </a:lnTo>
                  <a:lnTo>
                    <a:pt x="368" y="560"/>
                  </a:lnTo>
                  <a:lnTo>
                    <a:pt x="384" y="560"/>
                  </a:lnTo>
                  <a:lnTo>
                    <a:pt x="384" y="496"/>
                  </a:lnTo>
                  <a:lnTo>
                    <a:pt x="392" y="432"/>
                  </a:lnTo>
                  <a:lnTo>
                    <a:pt x="392" y="416"/>
                  </a:lnTo>
                  <a:lnTo>
                    <a:pt x="408" y="472"/>
                  </a:lnTo>
                  <a:lnTo>
                    <a:pt x="408" y="552"/>
                  </a:lnTo>
                  <a:lnTo>
                    <a:pt x="416" y="592"/>
                  </a:lnTo>
                  <a:lnTo>
                    <a:pt x="416" y="568"/>
                  </a:lnTo>
                  <a:lnTo>
                    <a:pt x="432" y="504"/>
                  </a:lnTo>
                  <a:lnTo>
                    <a:pt x="432" y="448"/>
                  </a:lnTo>
                  <a:lnTo>
                    <a:pt x="448" y="456"/>
                  </a:lnTo>
                  <a:lnTo>
                    <a:pt x="448" y="520"/>
                  </a:lnTo>
                  <a:lnTo>
                    <a:pt x="456" y="592"/>
                  </a:lnTo>
                  <a:lnTo>
                    <a:pt x="456" y="616"/>
                  </a:lnTo>
                  <a:lnTo>
                    <a:pt x="456" y="576"/>
                  </a:lnTo>
                  <a:lnTo>
                    <a:pt x="472" y="512"/>
                  </a:lnTo>
                  <a:lnTo>
                    <a:pt x="472" y="480"/>
                  </a:lnTo>
                  <a:lnTo>
                    <a:pt x="488" y="504"/>
                  </a:lnTo>
                  <a:lnTo>
                    <a:pt x="488" y="568"/>
                  </a:lnTo>
                  <a:lnTo>
                    <a:pt x="496" y="624"/>
                  </a:lnTo>
                  <a:lnTo>
                    <a:pt x="496" y="632"/>
                  </a:lnTo>
                  <a:lnTo>
                    <a:pt x="512" y="584"/>
                  </a:lnTo>
                  <a:lnTo>
                    <a:pt x="512" y="528"/>
                  </a:lnTo>
                  <a:lnTo>
                    <a:pt x="520" y="504"/>
                  </a:lnTo>
                  <a:lnTo>
                    <a:pt x="520" y="544"/>
                  </a:lnTo>
                  <a:lnTo>
                    <a:pt x="536" y="608"/>
                  </a:lnTo>
                  <a:lnTo>
                    <a:pt x="536" y="648"/>
                  </a:lnTo>
                  <a:lnTo>
                    <a:pt x="552" y="640"/>
                  </a:lnTo>
                  <a:lnTo>
                    <a:pt x="552" y="584"/>
                  </a:lnTo>
                  <a:lnTo>
                    <a:pt x="560" y="536"/>
                  </a:lnTo>
                  <a:lnTo>
                    <a:pt x="576" y="584"/>
                  </a:lnTo>
                  <a:lnTo>
                    <a:pt x="576" y="640"/>
                  </a:lnTo>
                  <a:lnTo>
                    <a:pt x="576" y="672"/>
                  </a:lnTo>
                  <a:lnTo>
                    <a:pt x="592" y="648"/>
                  </a:lnTo>
                  <a:lnTo>
                    <a:pt x="592" y="592"/>
                  </a:lnTo>
                  <a:lnTo>
                    <a:pt x="600" y="560"/>
                  </a:lnTo>
                  <a:lnTo>
                    <a:pt x="600" y="576"/>
                  </a:lnTo>
                  <a:lnTo>
                    <a:pt x="616" y="624"/>
                  </a:lnTo>
                  <a:lnTo>
                    <a:pt x="616" y="672"/>
                  </a:lnTo>
                  <a:lnTo>
                    <a:pt x="632" y="680"/>
                  </a:lnTo>
                  <a:lnTo>
                    <a:pt x="632" y="648"/>
                  </a:lnTo>
                  <a:lnTo>
                    <a:pt x="640" y="600"/>
                  </a:lnTo>
                  <a:lnTo>
                    <a:pt x="640" y="584"/>
                  </a:lnTo>
                  <a:lnTo>
                    <a:pt x="656" y="608"/>
                  </a:lnTo>
                  <a:lnTo>
                    <a:pt x="656" y="656"/>
                  </a:lnTo>
                  <a:lnTo>
                    <a:pt x="664" y="696"/>
                  </a:lnTo>
                  <a:lnTo>
                    <a:pt x="680" y="656"/>
                  </a:lnTo>
                  <a:lnTo>
                    <a:pt x="680" y="616"/>
                  </a:lnTo>
                  <a:lnTo>
                    <a:pt x="680" y="608"/>
                  </a:lnTo>
                  <a:lnTo>
                    <a:pt x="696" y="640"/>
                  </a:lnTo>
                  <a:lnTo>
                    <a:pt x="696" y="688"/>
                  </a:lnTo>
                  <a:lnTo>
                    <a:pt x="704" y="712"/>
                  </a:lnTo>
                  <a:lnTo>
                    <a:pt x="704" y="696"/>
                  </a:lnTo>
                  <a:lnTo>
                    <a:pt x="720" y="656"/>
                  </a:lnTo>
                  <a:lnTo>
                    <a:pt x="720" y="624"/>
                  </a:lnTo>
                  <a:lnTo>
                    <a:pt x="736" y="632"/>
                  </a:lnTo>
                  <a:lnTo>
                    <a:pt x="736" y="672"/>
                  </a:lnTo>
                  <a:lnTo>
                    <a:pt x="744" y="712"/>
                  </a:lnTo>
                  <a:lnTo>
                    <a:pt x="744" y="728"/>
                  </a:lnTo>
                  <a:lnTo>
                    <a:pt x="760" y="704"/>
                  </a:lnTo>
                  <a:lnTo>
                    <a:pt x="760" y="664"/>
                  </a:lnTo>
                  <a:lnTo>
                    <a:pt x="768" y="640"/>
                  </a:lnTo>
                  <a:lnTo>
                    <a:pt x="768" y="656"/>
                  </a:lnTo>
                  <a:lnTo>
                    <a:pt x="784" y="704"/>
                  </a:lnTo>
                  <a:lnTo>
                    <a:pt x="784" y="736"/>
                  </a:lnTo>
                  <a:lnTo>
                    <a:pt x="800" y="736"/>
                  </a:lnTo>
                  <a:lnTo>
                    <a:pt x="800" y="704"/>
                  </a:lnTo>
                  <a:lnTo>
                    <a:pt x="800" y="672"/>
                  </a:lnTo>
                  <a:lnTo>
                    <a:pt x="808" y="664"/>
                  </a:lnTo>
                  <a:lnTo>
                    <a:pt x="808" y="688"/>
                  </a:lnTo>
                  <a:lnTo>
                    <a:pt x="824" y="728"/>
                  </a:lnTo>
                  <a:lnTo>
                    <a:pt x="824" y="752"/>
                  </a:lnTo>
                  <a:lnTo>
                    <a:pt x="840" y="744"/>
                  </a:lnTo>
                  <a:lnTo>
                    <a:pt x="840" y="712"/>
                  </a:lnTo>
                  <a:lnTo>
                    <a:pt x="848" y="680"/>
                  </a:lnTo>
                  <a:lnTo>
                    <a:pt x="864" y="712"/>
                  </a:lnTo>
                  <a:lnTo>
                    <a:pt x="864" y="744"/>
                  </a:lnTo>
                  <a:lnTo>
                    <a:pt x="872" y="760"/>
                  </a:lnTo>
                  <a:lnTo>
                    <a:pt x="872" y="744"/>
                  </a:lnTo>
                  <a:lnTo>
                    <a:pt x="888" y="712"/>
                  </a:lnTo>
                  <a:lnTo>
                    <a:pt x="888" y="696"/>
                  </a:lnTo>
                  <a:lnTo>
                    <a:pt x="904" y="704"/>
                  </a:lnTo>
                  <a:lnTo>
                    <a:pt x="904" y="736"/>
                  </a:lnTo>
                  <a:lnTo>
                    <a:pt x="912" y="768"/>
                  </a:lnTo>
                  <a:lnTo>
                    <a:pt x="912" y="752"/>
                  </a:lnTo>
                  <a:lnTo>
                    <a:pt x="928" y="720"/>
                  </a:lnTo>
                  <a:lnTo>
                    <a:pt x="928" y="704"/>
                  </a:lnTo>
                  <a:lnTo>
                    <a:pt x="944" y="728"/>
                  </a:lnTo>
                  <a:lnTo>
                    <a:pt x="944" y="760"/>
                  </a:lnTo>
                  <a:lnTo>
                    <a:pt x="952" y="784"/>
                  </a:lnTo>
                  <a:lnTo>
                    <a:pt x="952" y="776"/>
                  </a:lnTo>
                  <a:lnTo>
                    <a:pt x="968" y="752"/>
                  </a:lnTo>
                  <a:lnTo>
                    <a:pt x="968" y="728"/>
                  </a:lnTo>
                  <a:lnTo>
                    <a:pt x="976" y="720"/>
                  </a:lnTo>
                  <a:lnTo>
                    <a:pt x="976" y="744"/>
                  </a:lnTo>
                  <a:lnTo>
                    <a:pt x="992" y="776"/>
                  </a:lnTo>
                  <a:lnTo>
                    <a:pt x="992" y="792"/>
                  </a:lnTo>
                  <a:lnTo>
                    <a:pt x="1008" y="784"/>
                  </a:lnTo>
                  <a:lnTo>
                    <a:pt x="1008" y="752"/>
                  </a:lnTo>
                  <a:lnTo>
                    <a:pt x="1016" y="736"/>
                  </a:lnTo>
                  <a:lnTo>
                    <a:pt x="1016" y="768"/>
                  </a:lnTo>
                  <a:lnTo>
                    <a:pt x="1032" y="792"/>
                  </a:lnTo>
                  <a:lnTo>
                    <a:pt x="1032" y="800"/>
                  </a:lnTo>
                  <a:lnTo>
                    <a:pt x="1048" y="784"/>
                  </a:lnTo>
                  <a:lnTo>
                    <a:pt x="1048" y="760"/>
                  </a:lnTo>
                  <a:lnTo>
                    <a:pt x="1056" y="744"/>
                  </a:lnTo>
                  <a:lnTo>
                    <a:pt x="1056" y="760"/>
                  </a:lnTo>
                  <a:lnTo>
                    <a:pt x="1072" y="784"/>
                  </a:lnTo>
                  <a:lnTo>
                    <a:pt x="1072" y="808"/>
                  </a:lnTo>
                  <a:lnTo>
                    <a:pt x="1080" y="808"/>
                  </a:lnTo>
                  <a:lnTo>
                    <a:pt x="1080" y="784"/>
                  </a:lnTo>
                  <a:lnTo>
                    <a:pt x="1096" y="768"/>
                  </a:lnTo>
                  <a:lnTo>
                    <a:pt x="1096" y="760"/>
                  </a:lnTo>
                  <a:lnTo>
                    <a:pt x="1112" y="776"/>
                  </a:lnTo>
                  <a:lnTo>
                    <a:pt x="1112" y="800"/>
                  </a:lnTo>
                  <a:lnTo>
                    <a:pt x="1120" y="816"/>
                  </a:lnTo>
                  <a:lnTo>
                    <a:pt x="1120" y="808"/>
                  </a:lnTo>
                  <a:lnTo>
                    <a:pt x="1136" y="792"/>
                  </a:lnTo>
                  <a:lnTo>
                    <a:pt x="1136" y="768"/>
                  </a:lnTo>
                  <a:lnTo>
                    <a:pt x="1152" y="792"/>
                  </a:lnTo>
                  <a:lnTo>
                    <a:pt x="1152" y="816"/>
                  </a:lnTo>
                  <a:lnTo>
                    <a:pt x="1160" y="824"/>
                  </a:lnTo>
                  <a:lnTo>
                    <a:pt x="1160" y="808"/>
                  </a:lnTo>
                  <a:lnTo>
                    <a:pt x="1176" y="792"/>
                  </a:lnTo>
                  <a:lnTo>
                    <a:pt x="1176" y="776"/>
                  </a:lnTo>
                  <a:lnTo>
                    <a:pt x="1184" y="784"/>
                  </a:lnTo>
                  <a:lnTo>
                    <a:pt x="1184" y="808"/>
                  </a:lnTo>
                  <a:lnTo>
                    <a:pt x="1200" y="824"/>
                  </a:lnTo>
                  <a:lnTo>
                    <a:pt x="1216" y="816"/>
                  </a:lnTo>
                  <a:lnTo>
                    <a:pt x="1216" y="792"/>
                  </a:lnTo>
                  <a:lnTo>
                    <a:pt x="1224" y="784"/>
                  </a:lnTo>
                  <a:lnTo>
                    <a:pt x="1224" y="800"/>
                  </a:lnTo>
                  <a:lnTo>
                    <a:pt x="1240" y="816"/>
                  </a:lnTo>
                  <a:lnTo>
                    <a:pt x="1240" y="832"/>
                  </a:lnTo>
                  <a:lnTo>
                    <a:pt x="1256" y="832"/>
                  </a:lnTo>
                  <a:lnTo>
                    <a:pt x="1256" y="816"/>
                  </a:lnTo>
                  <a:lnTo>
                    <a:pt x="1256" y="800"/>
                  </a:lnTo>
                  <a:lnTo>
                    <a:pt x="1264" y="800"/>
                  </a:lnTo>
                  <a:lnTo>
                    <a:pt x="1264" y="808"/>
                  </a:lnTo>
                  <a:lnTo>
                    <a:pt x="1280" y="832"/>
                  </a:lnTo>
                  <a:lnTo>
                    <a:pt x="1280" y="840"/>
                  </a:lnTo>
                  <a:lnTo>
                    <a:pt x="1296" y="832"/>
                  </a:lnTo>
                  <a:lnTo>
                    <a:pt x="1296" y="816"/>
                  </a:lnTo>
                  <a:lnTo>
                    <a:pt x="1304" y="808"/>
                  </a:lnTo>
                </a:path>
              </a:pathLst>
            </a:custGeom>
            <a:noFill/>
            <a:ln w="1270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7"/>
            <p:cNvSpPr>
              <a:spLocks noChangeShapeType="1"/>
            </p:cNvSpPr>
            <p:nvPr/>
          </p:nvSpPr>
          <p:spPr bwMode="auto">
            <a:xfrm>
              <a:off x="2828" y="4552"/>
              <a:ext cx="1320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8"/>
            <p:cNvSpPr>
              <a:spLocks noChangeShapeType="1"/>
            </p:cNvSpPr>
            <p:nvPr/>
          </p:nvSpPr>
          <p:spPr bwMode="auto">
            <a:xfrm flipV="1">
              <a:off x="2820" y="3580"/>
              <a:ext cx="0" cy="968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" name="Freeform 49"/>
          <p:cNvSpPr/>
          <p:nvPr/>
        </p:nvSpPr>
        <p:spPr>
          <a:xfrm>
            <a:off x="5347229" y="1756870"/>
            <a:ext cx="2294568" cy="410573"/>
          </a:xfrm>
          <a:custGeom>
            <a:avLst/>
            <a:gdLst>
              <a:gd name="connsiteX0" fmla="*/ 2148440 w 2294568"/>
              <a:gd name="connsiteY0" fmla="*/ 0 h 410573"/>
              <a:gd name="connsiteX1" fmla="*/ 2157989 w 2294568"/>
              <a:gd name="connsiteY1" fmla="*/ 257802 h 410573"/>
              <a:gd name="connsiteX2" fmla="*/ 706598 w 2294568"/>
              <a:gd name="connsiteY2" fmla="*/ 362832 h 410573"/>
              <a:gd name="connsiteX3" fmla="*/ 0 w 2294568"/>
              <a:gd name="connsiteY3" fmla="*/ 410573 h 410573"/>
              <a:gd name="connsiteX4" fmla="*/ 0 w 2294568"/>
              <a:gd name="connsiteY4" fmla="*/ 410573 h 410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568" h="410573">
                <a:moveTo>
                  <a:pt x="2148440" y="0"/>
                </a:moveTo>
                <a:cubicBezTo>
                  <a:pt x="2273368" y="98665"/>
                  <a:pt x="2398296" y="197330"/>
                  <a:pt x="2157989" y="257802"/>
                </a:cubicBezTo>
                <a:cubicBezTo>
                  <a:pt x="1917682" y="318274"/>
                  <a:pt x="706598" y="362832"/>
                  <a:pt x="706598" y="362832"/>
                </a:cubicBezTo>
                <a:lnTo>
                  <a:pt x="0" y="410573"/>
                </a:lnTo>
                <a:lnTo>
                  <a:pt x="0" y="410573"/>
                </a:lnTo>
              </a:path>
            </a:pathLst>
          </a:custGeom>
          <a:ln w="25400">
            <a:solidFill>
              <a:srgbClr val="FF0000"/>
            </a:solidFill>
            <a:tailEnd type="arrow"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157278" y="3749040"/>
            <a:ext cx="2854960" cy="2524247"/>
            <a:chOff x="152400" y="926068"/>
            <a:chExt cx="2748464" cy="1842019"/>
          </a:xfrm>
        </p:grpSpPr>
        <p:pic>
          <p:nvPicPr>
            <p:cNvPr id="47" name="Picture 7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6519" b="35088"/>
            <a:stretch>
              <a:fillRect/>
            </a:stretch>
          </p:blipFill>
          <p:spPr bwMode="auto">
            <a:xfrm>
              <a:off x="152400" y="990600"/>
              <a:ext cx="2748464" cy="1777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228600" y="926068"/>
              <a:ext cx="2667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0000"/>
                  </a:solidFill>
                  <a:latin typeface="Arial"/>
                  <a:cs typeface="Arial"/>
                </a:rPr>
                <a:t>N(e) </a:t>
              </a:r>
              <a:r>
                <a:rPr lang="en-US" sz="1600" dirty="0" err="1" smtClean="0">
                  <a:solidFill>
                    <a:srgbClr val="000000"/>
                  </a:solidFill>
                  <a:latin typeface="Arial"/>
                  <a:cs typeface="Arial"/>
                </a:rPr>
                <a:t>vrs</a:t>
              </a:r>
              <a:r>
                <a:rPr lang="en-US" sz="1600" dirty="0" smtClean="0">
                  <a:solidFill>
                    <a:srgbClr val="000000"/>
                  </a:solidFill>
                  <a:latin typeface="Arial"/>
                  <a:cs typeface="Arial"/>
                </a:rPr>
                <a:t> time.  BNL 2001</a:t>
              </a:r>
              <a:endParaRPr lang="en-US" sz="16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5" name="Date Placeholder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71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Other Job: Director of LARP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4" y="663840"/>
            <a:ext cx="8681335" cy="1382580"/>
          </a:xfrm>
        </p:spPr>
        <p:txBody>
          <a:bodyPr/>
          <a:lstStyle/>
          <a:p>
            <a:r>
              <a:rPr lang="en-US" sz="2000" dirty="0" smtClean="0"/>
              <a:t>The US LHC Accelerator Research Program (LARP) coordinates US R&amp;D related to the LHC accelerator and injector chain at </a:t>
            </a:r>
            <a:r>
              <a:rPr lang="en-US" sz="2000" dirty="0" err="1" smtClean="0"/>
              <a:t>Fermilab</a:t>
            </a:r>
            <a:r>
              <a:rPr lang="en-US" sz="2000" dirty="0" smtClean="0"/>
              <a:t>, Brookhaven,  SLAC,  and Berkeley (with a little at J-Lab and UT Austin)</a:t>
            </a:r>
          </a:p>
          <a:p>
            <a:r>
              <a:rPr lang="en-US" sz="2000" dirty="0" smtClean="0"/>
              <a:t>LARP has contributed to the initial </a:t>
            </a:r>
            <a:br>
              <a:rPr lang="en-US" sz="2000" dirty="0" smtClean="0"/>
            </a:br>
            <a:r>
              <a:rPr lang="en-US" sz="2000" dirty="0" smtClean="0"/>
              <a:t>operation of the LHC, but much of </a:t>
            </a:r>
            <a:br>
              <a:rPr lang="en-US" sz="2000" dirty="0" smtClean="0"/>
            </a:br>
            <a:r>
              <a:rPr lang="en-US" sz="2000" dirty="0" smtClean="0"/>
              <a:t>the program is focused on future </a:t>
            </a:r>
            <a:br>
              <a:rPr lang="en-US" sz="2000" dirty="0" smtClean="0"/>
            </a:br>
            <a:r>
              <a:rPr lang="en-US" sz="2000" dirty="0" smtClean="0"/>
              <a:t>upgrades.</a:t>
            </a:r>
          </a:p>
          <a:p>
            <a:r>
              <a:rPr lang="en-US" sz="2000" dirty="0" smtClean="0"/>
              <a:t>The program is currently funded at</a:t>
            </a:r>
            <a:br>
              <a:rPr lang="en-US" sz="2000" dirty="0" smtClean="0"/>
            </a:br>
            <a:r>
              <a:rPr lang="en-US" sz="2000" dirty="0" smtClean="0"/>
              <a:t>a level of about $12-13M/year, divided</a:t>
            </a:r>
            <a:br>
              <a:rPr lang="en-US" sz="2000" dirty="0" smtClean="0"/>
            </a:br>
            <a:r>
              <a:rPr lang="en-US" sz="2000" dirty="0" smtClean="0"/>
              <a:t>among:</a:t>
            </a:r>
          </a:p>
          <a:p>
            <a:pPr lvl="1"/>
            <a:r>
              <a:rPr lang="en-US" sz="1600" dirty="0" smtClean="0"/>
              <a:t>~50%: Magnet </a:t>
            </a:r>
            <a:r>
              <a:rPr lang="en-US" sz="1600" dirty="0"/>
              <a:t>research (Nb</a:t>
            </a:r>
            <a:r>
              <a:rPr lang="en-US" sz="1600" baseline="-25000" dirty="0"/>
              <a:t>3</a:t>
            </a:r>
            <a:r>
              <a:rPr lang="en-US" sz="1600" dirty="0"/>
              <a:t>Sn quadrupoles)</a:t>
            </a:r>
          </a:p>
          <a:p>
            <a:pPr lvl="1"/>
            <a:r>
              <a:rPr lang="en-US" sz="1600" dirty="0" smtClean="0"/>
              <a:t>~25%: Accelerator research</a:t>
            </a:r>
          </a:p>
          <a:p>
            <a:pPr lvl="1"/>
            <a:r>
              <a:rPr lang="en-US" sz="1600" dirty="0" smtClean="0"/>
              <a:t>~25%: Programmatic activities, including</a:t>
            </a:r>
            <a:br>
              <a:rPr lang="en-US" sz="1600" dirty="0" smtClean="0"/>
            </a:br>
            <a:r>
              <a:rPr lang="en-US" sz="1600" dirty="0" smtClean="0"/>
              <a:t>support</a:t>
            </a:r>
            <a:r>
              <a:rPr lang="en-US" sz="1600" dirty="0"/>
              <a:t> </a:t>
            </a:r>
            <a:r>
              <a:rPr lang="en-US" sz="1600" dirty="0" smtClean="0"/>
              <a:t>for personnel at CERN</a:t>
            </a:r>
          </a:p>
          <a:p>
            <a:pPr lvl="2"/>
            <a:r>
              <a:rPr lang="en-US" sz="1600" dirty="0" smtClean="0"/>
              <a:t>Ask me about the </a:t>
            </a:r>
            <a:r>
              <a:rPr lang="en-US" sz="1600" dirty="0" err="1" smtClean="0"/>
              <a:t>Toohig</a:t>
            </a:r>
            <a:r>
              <a:rPr lang="en-US" sz="1600" dirty="0" smtClean="0"/>
              <a:t> Postdoctoral</a:t>
            </a:r>
            <a:br>
              <a:rPr lang="en-US" sz="1600" dirty="0" smtClean="0"/>
            </a:br>
            <a:r>
              <a:rPr lang="en-US" sz="1600" dirty="0" smtClean="0"/>
              <a:t>Fellowship!!</a:t>
            </a:r>
          </a:p>
          <a:p>
            <a:pPr lvl="1">
              <a:buNone/>
            </a:pPr>
            <a:endParaRPr lang="en-US" sz="1600" dirty="0" smtClean="0"/>
          </a:p>
          <a:p>
            <a:pPr lvl="1">
              <a:buNone/>
            </a:pPr>
            <a:r>
              <a:rPr lang="en-US" sz="1600" i="1" dirty="0" smtClean="0"/>
              <a:t>(I’m not going to say anything about LARP in this talk)</a:t>
            </a:r>
          </a:p>
        </p:txBody>
      </p:sp>
      <p:pic>
        <p:nvPicPr>
          <p:cNvPr id="7" name="Picture 2" descr="LARP'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892800"/>
            <a:ext cx="3810000" cy="24963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01695" y="4389125"/>
            <a:ext cx="3533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NOT to be confused with this “LARP” (Live-Action Role Play), which has led to some interesting emails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 descr="golum-charac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4830" y="5042010"/>
            <a:ext cx="974453" cy="1625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85745" y="5618085"/>
            <a:ext cx="203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“Dark Raven”</a:t>
            </a:r>
            <a:endParaRPr lang="en-US" dirty="0">
              <a:solidFill>
                <a:srgbClr val="CC00CC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682805" y="5656490"/>
            <a:ext cx="422455" cy="1078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5787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98075" y="196455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Generic Beyond Standard Model CLFV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673725" y="4210050"/>
            <a:ext cx="2593975" cy="1868488"/>
            <a:chOff x="637" y="939"/>
            <a:chExt cx="1783" cy="1186"/>
          </a:xfrm>
        </p:grpSpPr>
        <p:pic>
          <p:nvPicPr>
            <p:cNvPr id="2079" name="Picture 4" descr="anapol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7" y="940"/>
              <a:ext cx="1783" cy="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80" name="Oval 5"/>
            <p:cNvSpPr>
              <a:spLocks noChangeArrowheads="1"/>
            </p:cNvSpPr>
            <p:nvPr/>
          </p:nvSpPr>
          <p:spPr bwMode="auto">
            <a:xfrm>
              <a:off x="995" y="1395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1" name="Oval 6"/>
            <p:cNvSpPr>
              <a:spLocks noChangeArrowheads="1"/>
            </p:cNvSpPr>
            <p:nvPr/>
          </p:nvSpPr>
          <p:spPr bwMode="auto">
            <a:xfrm>
              <a:off x="1854" y="1362"/>
              <a:ext cx="232" cy="251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2" name="Oval 7"/>
            <p:cNvSpPr>
              <a:spLocks noChangeArrowheads="1"/>
            </p:cNvSpPr>
            <p:nvPr/>
          </p:nvSpPr>
          <p:spPr bwMode="auto">
            <a:xfrm>
              <a:off x="1365" y="939"/>
              <a:ext cx="373" cy="260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83" name="Text Box 8"/>
            <p:cNvSpPr txBox="1">
              <a:spLocks noChangeArrowheads="1"/>
            </p:cNvSpPr>
            <p:nvPr/>
          </p:nvSpPr>
          <p:spPr bwMode="auto">
            <a:xfrm>
              <a:off x="1850" y="1359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84" name="Text Box 9"/>
            <p:cNvSpPr txBox="1">
              <a:spLocks noChangeArrowheads="1"/>
            </p:cNvSpPr>
            <p:nvPr/>
          </p:nvSpPr>
          <p:spPr bwMode="auto">
            <a:xfrm>
              <a:off x="1446" y="990"/>
              <a:ext cx="212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85" name="Text Box 10"/>
            <p:cNvSpPr txBox="1">
              <a:spLocks noChangeArrowheads="1"/>
            </p:cNvSpPr>
            <p:nvPr/>
          </p:nvSpPr>
          <p:spPr bwMode="auto">
            <a:xfrm>
              <a:off x="1087" y="1394"/>
              <a:ext cx="213" cy="28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</p:grpSp>
      <p:pic>
        <p:nvPicPr>
          <p:cNvPr id="2057" name="Picture 16" descr="contac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62175" y="4648200"/>
            <a:ext cx="167640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" name="TextBox 31"/>
          <p:cNvSpPr txBox="1">
            <a:spLocks noChangeArrowheads="1"/>
          </p:cNvSpPr>
          <p:nvPr/>
        </p:nvSpPr>
        <p:spPr bwMode="auto">
          <a:xfrm>
            <a:off x="411163" y="822325"/>
            <a:ext cx="32289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Flavor Changing Neutral Current</a:t>
            </a:r>
          </a:p>
        </p:txBody>
      </p:sp>
      <p:sp>
        <p:nvSpPr>
          <p:cNvPr id="2060" name="Content Placeholder 42"/>
          <p:cNvSpPr>
            <a:spLocks noGrp="1"/>
          </p:cNvSpPr>
          <p:nvPr>
            <p:ph sz="half" idx="1"/>
          </p:nvPr>
        </p:nvSpPr>
        <p:spPr>
          <a:xfrm>
            <a:off x="442913" y="3044825"/>
            <a:ext cx="4581525" cy="2771775"/>
          </a:xfrm>
        </p:spPr>
        <p:txBody>
          <a:bodyPr/>
          <a:lstStyle/>
          <a:p>
            <a:pPr marL="171450" indent="-171450"/>
            <a:r>
              <a:rPr lang="en-US" sz="1800" smtClean="0"/>
              <a:t>Mediated by massive neutral Boson, e.g.</a:t>
            </a:r>
          </a:p>
          <a:p>
            <a:pPr marL="400050" lvl="1" indent="-171450"/>
            <a:r>
              <a:rPr lang="en-US" sz="1600" smtClean="0"/>
              <a:t>Leptoquark</a:t>
            </a:r>
          </a:p>
          <a:p>
            <a:pPr marL="400050" lvl="1" indent="-171450"/>
            <a:r>
              <a:rPr lang="en-US" sz="1600" smtClean="0"/>
              <a:t>Z’</a:t>
            </a:r>
          </a:p>
          <a:p>
            <a:pPr marL="400050" lvl="1" indent="-171450"/>
            <a:r>
              <a:rPr lang="en-US" sz="1600" smtClean="0"/>
              <a:t>Composite</a:t>
            </a:r>
          </a:p>
          <a:p>
            <a:pPr marL="171450" indent="-171450"/>
            <a:r>
              <a:rPr lang="en-US" sz="1800" smtClean="0"/>
              <a:t>Approximated by “four fermi interaction”</a:t>
            </a:r>
          </a:p>
        </p:txBody>
      </p:sp>
      <p:sp>
        <p:nvSpPr>
          <p:cNvPr id="2061" name="TextBox 44"/>
          <p:cNvSpPr txBox="1">
            <a:spLocks noChangeArrowheads="1"/>
          </p:cNvSpPr>
          <p:nvPr/>
        </p:nvSpPr>
        <p:spPr bwMode="auto">
          <a:xfrm>
            <a:off x="4772025" y="933450"/>
            <a:ext cx="2447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Dipole (penguin)</a:t>
            </a:r>
          </a:p>
        </p:txBody>
      </p:sp>
      <p:sp>
        <p:nvSpPr>
          <p:cNvPr id="2063" name="Content Placeholder 43"/>
          <p:cNvSpPr>
            <a:spLocks noGrp="1"/>
          </p:cNvSpPr>
          <p:nvPr>
            <p:ph sz="half" idx="2"/>
          </p:nvPr>
        </p:nvSpPr>
        <p:spPr>
          <a:xfrm>
            <a:off x="4867275" y="1562100"/>
            <a:ext cx="3810000" cy="4648200"/>
          </a:xfrm>
        </p:spPr>
        <p:txBody>
          <a:bodyPr/>
          <a:lstStyle/>
          <a:p>
            <a:r>
              <a:rPr lang="en-US" sz="2000" smtClean="0"/>
              <a:t>Can involve a real photon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Or a virtual photon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568950" y="2019300"/>
            <a:ext cx="2593975" cy="1495425"/>
            <a:chOff x="5511800" y="1828800"/>
            <a:chExt cx="2593975" cy="1495425"/>
          </a:xfrm>
        </p:grpSpPr>
        <p:pic>
          <p:nvPicPr>
            <p:cNvPr id="2067" name="Picture 4" descr="anapol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11800" y="1943100"/>
              <a:ext cx="2593975" cy="138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68" name="Oval 5"/>
            <p:cNvSpPr>
              <a:spLocks noChangeArrowheads="1"/>
            </p:cNvSpPr>
            <p:nvPr/>
          </p:nvSpPr>
          <p:spPr bwMode="auto">
            <a:xfrm>
              <a:off x="6032632" y="2547207"/>
              <a:ext cx="337522" cy="395439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69" name="Oval 6"/>
            <p:cNvSpPr>
              <a:spLocks noChangeArrowheads="1"/>
            </p:cNvSpPr>
            <p:nvPr/>
          </p:nvSpPr>
          <p:spPr bwMode="auto">
            <a:xfrm>
              <a:off x="7282337" y="2495217"/>
              <a:ext cx="337522" cy="395439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70" name="Oval 7"/>
            <p:cNvSpPr>
              <a:spLocks noChangeArrowheads="1"/>
            </p:cNvSpPr>
            <p:nvPr/>
          </p:nvSpPr>
          <p:spPr bwMode="auto">
            <a:xfrm>
              <a:off x="6570922" y="1828800"/>
              <a:ext cx="542654" cy="409618"/>
            </a:xfrm>
            <a:prstGeom prst="ellipse">
              <a:avLst/>
            </a:prstGeom>
            <a:solidFill>
              <a:schemeClr val="bg1"/>
            </a:solidFill>
            <a:ln w="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071" name="Text Box 8"/>
            <p:cNvSpPr txBox="1">
              <a:spLocks noChangeArrowheads="1"/>
            </p:cNvSpPr>
            <p:nvPr/>
          </p:nvSpPr>
          <p:spPr bwMode="auto">
            <a:xfrm>
              <a:off x="7276518" y="2490491"/>
              <a:ext cx="309880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72" name="Text Box 9"/>
            <p:cNvSpPr txBox="1">
              <a:spLocks noChangeArrowheads="1"/>
            </p:cNvSpPr>
            <p:nvPr/>
          </p:nvSpPr>
          <p:spPr bwMode="auto">
            <a:xfrm>
              <a:off x="6688763" y="1909148"/>
              <a:ext cx="308426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  <p:sp>
          <p:nvSpPr>
            <p:cNvPr id="2073" name="Text Box 10"/>
            <p:cNvSpPr txBox="1">
              <a:spLocks noChangeArrowheads="1"/>
            </p:cNvSpPr>
            <p:nvPr/>
          </p:nvSpPr>
          <p:spPr bwMode="auto">
            <a:xfrm>
              <a:off x="6166477" y="2545631"/>
              <a:ext cx="309880" cy="449004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?</a:t>
              </a:r>
            </a:p>
          </p:txBody>
        </p:sp>
      </p:grpSp>
      <p:sp>
        <p:nvSpPr>
          <p:cNvPr id="2064" name="Date Placeholder 4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April 12, 2013</a:t>
            </a:r>
            <a:endParaRPr lang="en-US">
              <a:latin typeface="Arial" pitchFamily="34" charset="0"/>
            </a:endParaRPr>
          </a:p>
        </p:txBody>
      </p:sp>
      <p:sp>
        <p:nvSpPr>
          <p:cNvPr id="2065" name="Slide Number Placeholder 4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03987F-952B-42A3-9812-09E20F723E10}" type="slidenum">
              <a:rPr lang="en-US" smtClean="0">
                <a:latin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66" name="Footer Placeholder 4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Michigan State University Seminar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81100" y="1641475"/>
            <a:ext cx="1843088" cy="1246104"/>
            <a:chOff x="1181100" y="1641475"/>
            <a:chExt cx="1843088" cy="1246104"/>
          </a:xfrm>
        </p:grpSpPr>
        <p:cxnSp>
          <p:nvCxnSpPr>
            <p:cNvPr id="2074" name="Straight Connector 6"/>
            <p:cNvCxnSpPr>
              <a:cxnSpLocks noChangeShapeType="1"/>
            </p:cNvCxnSpPr>
            <p:nvPr/>
          </p:nvCxnSpPr>
          <p:spPr bwMode="auto">
            <a:xfrm>
              <a:off x="1362075" y="1914524"/>
              <a:ext cx="847725" cy="276226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2219325" y="1981200"/>
              <a:ext cx="771525" cy="219075"/>
            </a:xfrm>
            <a:prstGeom prst="line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6" name="Straight Connector 12"/>
            <p:cNvCxnSpPr>
              <a:cxnSpLocks noChangeShapeType="1"/>
            </p:cNvCxnSpPr>
            <p:nvPr/>
          </p:nvCxnSpPr>
          <p:spPr bwMode="auto">
            <a:xfrm flipH="1">
              <a:off x="2171005" y="2209802"/>
              <a:ext cx="29274" cy="677777"/>
            </a:xfrm>
            <a:prstGeom prst="line">
              <a:avLst/>
            </a:prstGeom>
            <a:noFill/>
            <a:ln w="0" algn="ctr">
              <a:solidFill>
                <a:srgbClr val="000000"/>
              </a:solidFill>
              <a:prstDash val="dash"/>
              <a:round/>
              <a:headEnd/>
              <a:tailEnd/>
            </a:ln>
          </p:spPr>
        </p:cxnSp>
        <p:graphicFrame>
          <p:nvGraphicFramePr>
            <p:cNvPr id="2050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644220"/>
                </p:ext>
              </p:extLst>
            </p:nvPr>
          </p:nvGraphicFramePr>
          <p:xfrm>
            <a:off x="1181100" y="1641475"/>
            <a:ext cx="276225" cy="3000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7" name="Equation" r:id="rId6" imgW="152280" imgH="164880" progId="Equation.3">
                    <p:embed/>
                  </p:oleObj>
                </mc:Choice>
                <mc:Fallback>
                  <p:oleObj name="Equation" r:id="rId6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1100" y="1641475"/>
                          <a:ext cx="276225" cy="3000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68475327"/>
                </p:ext>
              </p:extLst>
            </p:nvPr>
          </p:nvGraphicFramePr>
          <p:xfrm>
            <a:off x="2816225" y="1695450"/>
            <a:ext cx="207963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8" name="Equation" r:id="rId8" imgW="114120" imgH="139680" progId="Equation.3">
                    <p:embed/>
                  </p:oleObj>
                </mc:Choice>
                <mc:Fallback>
                  <p:oleObj name="Equation" r:id="rId8" imgW="11412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225" y="1695450"/>
                          <a:ext cx="207963" cy="2524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299401"/>
                </p:ext>
              </p:extLst>
            </p:nvPr>
          </p:nvGraphicFramePr>
          <p:xfrm>
            <a:off x="1920875" y="2430297"/>
            <a:ext cx="207963" cy="323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9" name="Equation" r:id="rId10" imgW="114120" imgH="177480" progId="Equation.3">
                    <p:embed/>
                  </p:oleObj>
                </mc:Choice>
                <mc:Fallback>
                  <p:oleObj name="Equation" r:id="rId10" imgW="1141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875" y="2430297"/>
                          <a:ext cx="207963" cy="3238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8655" y="1895261"/>
              <a:ext cx="762002" cy="498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12071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21460" y="5007510"/>
            <a:ext cx="840543" cy="78079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29" name="Picture 14" descr="susyloo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288" t="57615" r="44992" b="14640"/>
          <a:stretch/>
        </p:blipFill>
        <p:spPr bwMode="auto">
          <a:xfrm>
            <a:off x="2553622" y="4573251"/>
            <a:ext cx="281075" cy="486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 vs. Conversion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6088" y="803276"/>
            <a:ext cx="8251825" cy="904068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nly the “dipole”-like reactions can lead to a decay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However, if we capture a </a:t>
            </a:r>
            <a:r>
              <a:rPr lang="en-US" dirty="0" err="1" smtClean="0"/>
              <a:t>muon</a:t>
            </a:r>
            <a:r>
              <a:rPr lang="en-US" dirty="0" smtClean="0"/>
              <a:t> on a nucleus, it could exchange either a virtual photon or other (unknown) neutral boson with the nucleus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957105" y="1780218"/>
            <a:ext cx="1134704" cy="1041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660614" y="1551183"/>
            <a:ext cx="1044766" cy="204455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098467" y="1738575"/>
            <a:ext cx="607540" cy="37884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3050169" y="1717754"/>
            <a:ext cx="645428" cy="385194"/>
          </a:xfrm>
          <a:custGeom>
            <a:avLst/>
            <a:gdLst>
              <a:gd name="connsiteX0" fmla="*/ 0 w 645428"/>
              <a:gd name="connsiteY0" fmla="*/ 104107 h 500733"/>
              <a:gd name="connsiteX1" fmla="*/ 333124 w 645428"/>
              <a:gd name="connsiteY1" fmla="*/ 499711 h 500733"/>
              <a:gd name="connsiteX2" fmla="*/ 645428 w 645428"/>
              <a:gd name="connsiteY2" fmla="*/ 0 h 50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28" h="500733">
                <a:moveTo>
                  <a:pt x="0" y="104107"/>
                </a:moveTo>
                <a:cubicBezTo>
                  <a:pt x="112776" y="310584"/>
                  <a:pt x="225553" y="517062"/>
                  <a:pt x="333124" y="499711"/>
                </a:cubicBezTo>
                <a:cubicBezTo>
                  <a:pt x="440695" y="482360"/>
                  <a:pt x="645428" y="0"/>
                  <a:pt x="645428" y="0"/>
                </a:cubicBezTo>
              </a:path>
            </a:pathLst>
          </a:cu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 descr="susyloop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288" t="57615" r="44992" b="14640"/>
          <a:stretch/>
        </p:blipFill>
        <p:spPr bwMode="auto">
          <a:xfrm rot="17790485">
            <a:off x="3817000" y="1734909"/>
            <a:ext cx="281075" cy="912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114141"/>
              </p:ext>
            </p:extLst>
          </p:nvPr>
        </p:nvGraphicFramePr>
        <p:xfrm>
          <a:off x="1561519" y="1625668"/>
          <a:ext cx="300825" cy="3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6" name="Equation" r:id="rId5" imgW="139700" imgH="165100" progId="Equation.3">
                  <p:embed/>
                </p:oleObj>
              </mc:Choice>
              <mc:Fallback>
                <p:oleObj name="Equation" r:id="rId5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61519" y="1625668"/>
                        <a:ext cx="300825" cy="3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944605"/>
              </p:ext>
            </p:extLst>
          </p:nvPr>
        </p:nvGraphicFramePr>
        <p:xfrm>
          <a:off x="4801342" y="1398422"/>
          <a:ext cx="24606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7" name="Equation" r:id="rId7" imgW="114300" imgH="139700" progId="Equation.3">
                  <p:embed/>
                </p:oleObj>
              </mc:Choice>
              <mc:Fallback>
                <p:oleObj name="Equation" r:id="rId7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01342" y="1398422"/>
                        <a:ext cx="24606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87603"/>
              </p:ext>
            </p:extLst>
          </p:nvPr>
        </p:nvGraphicFramePr>
        <p:xfrm>
          <a:off x="4426692" y="2184235"/>
          <a:ext cx="2460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8" name="Equation" r:id="rId9" imgW="114300" imgH="165100" progId="Equation.3">
                  <p:embed/>
                </p:oleObj>
              </mc:Choice>
              <mc:Fallback>
                <p:oleObj name="Equation" r:id="rId9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26692" y="2184235"/>
                        <a:ext cx="246062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919911"/>
              </p:ext>
            </p:extLst>
          </p:nvPr>
        </p:nvGraphicFramePr>
        <p:xfrm>
          <a:off x="3197967" y="1390485"/>
          <a:ext cx="2476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9" name="Equation" r:id="rId11" imgW="114300" imgH="177800" progId="Equation.3">
                  <p:embed/>
                </p:oleObj>
              </mc:Choice>
              <mc:Fallback>
                <p:oleObj name="Equation" r:id="rId11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97967" y="1390485"/>
                        <a:ext cx="247650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293111"/>
              </p:ext>
            </p:extLst>
          </p:nvPr>
        </p:nvGraphicFramePr>
        <p:xfrm>
          <a:off x="5787179" y="1684172"/>
          <a:ext cx="13160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" name="Equation" r:id="rId13" imgW="609600" imgH="165100" progId="Equation.3">
                  <p:embed/>
                </p:oleObj>
              </mc:Choice>
              <mc:Fallback>
                <p:oleObj name="Equation" r:id="rId13" imgW="6096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87179" y="1684172"/>
                        <a:ext cx="131603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Straight Connector 24"/>
          <p:cNvCxnSpPr/>
          <p:nvPr/>
        </p:nvCxnSpPr>
        <p:spPr>
          <a:xfrm flipV="1">
            <a:off x="1717672" y="4275009"/>
            <a:ext cx="641676" cy="3758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28153" y="4164250"/>
            <a:ext cx="642522" cy="8618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366006" y="4233366"/>
            <a:ext cx="607540" cy="37884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2317708" y="4212545"/>
            <a:ext cx="645428" cy="385194"/>
          </a:xfrm>
          <a:custGeom>
            <a:avLst/>
            <a:gdLst>
              <a:gd name="connsiteX0" fmla="*/ 0 w 645428"/>
              <a:gd name="connsiteY0" fmla="*/ 104107 h 500733"/>
              <a:gd name="connsiteX1" fmla="*/ 333124 w 645428"/>
              <a:gd name="connsiteY1" fmla="*/ 499711 h 500733"/>
              <a:gd name="connsiteX2" fmla="*/ 645428 w 645428"/>
              <a:gd name="connsiteY2" fmla="*/ 0 h 50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5428" h="500733">
                <a:moveTo>
                  <a:pt x="0" y="104107"/>
                </a:moveTo>
                <a:cubicBezTo>
                  <a:pt x="112776" y="310584"/>
                  <a:pt x="225553" y="517062"/>
                  <a:pt x="333124" y="499711"/>
                </a:cubicBezTo>
                <a:cubicBezTo>
                  <a:pt x="440695" y="482360"/>
                  <a:pt x="645428" y="0"/>
                  <a:pt x="645428" y="0"/>
                </a:cubicBezTo>
              </a:path>
            </a:pathLst>
          </a:cu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606814"/>
              </p:ext>
            </p:extLst>
          </p:nvPr>
        </p:nvGraphicFramePr>
        <p:xfrm>
          <a:off x="1412024" y="4085019"/>
          <a:ext cx="300825" cy="3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1" name="Equation" r:id="rId15" imgW="139700" imgH="165100" progId="Equation.3">
                  <p:embed/>
                </p:oleObj>
              </mc:Choice>
              <mc:Fallback>
                <p:oleObj name="Equation" r:id="rId15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12024" y="4085019"/>
                        <a:ext cx="300825" cy="3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1060"/>
              </p:ext>
            </p:extLst>
          </p:nvPr>
        </p:nvGraphicFramePr>
        <p:xfrm>
          <a:off x="3621246" y="3966088"/>
          <a:ext cx="24606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2" name="Equation" r:id="rId16" imgW="114300" imgH="139700" progId="Equation.3">
                  <p:embed/>
                </p:oleObj>
              </mc:Choice>
              <mc:Fallback>
                <p:oleObj name="Equation" r:id="rId16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21246" y="3966088"/>
                        <a:ext cx="24606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077746"/>
              </p:ext>
            </p:extLst>
          </p:nvPr>
        </p:nvGraphicFramePr>
        <p:xfrm>
          <a:off x="2794731" y="4455495"/>
          <a:ext cx="354013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3" name="Equation" r:id="rId17" imgW="165100" imgH="228600" progId="Equation.3">
                  <p:embed/>
                </p:oleObj>
              </mc:Choice>
              <mc:Fallback>
                <p:oleObj name="Equation" r:id="rId17" imgW="165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94731" y="4455495"/>
                        <a:ext cx="354013" cy="490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712083"/>
              </p:ext>
            </p:extLst>
          </p:nvPr>
        </p:nvGraphicFramePr>
        <p:xfrm>
          <a:off x="2465506" y="3885276"/>
          <a:ext cx="247650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4" name="Equation" r:id="rId19" imgW="114300" imgH="177800" progId="Equation.3">
                  <p:embed/>
                </p:oleObj>
              </mc:Choice>
              <mc:Fallback>
                <p:oleObj name="Equation" r:id="rId19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65506" y="3885276"/>
                        <a:ext cx="247650" cy="38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3715" y="4962108"/>
            <a:ext cx="840543" cy="78079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cxnSp>
        <p:nvCxnSpPr>
          <p:cNvPr id="39" name="Straight Connector 38"/>
          <p:cNvCxnSpPr/>
          <p:nvPr/>
        </p:nvCxnSpPr>
        <p:spPr>
          <a:xfrm flipV="1">
            <a:off x="5409517" y="4156733"/>
            <a:ext cx="641676" cy="3758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619998" y="4035563"/>
            <a:ext cx="642522" cy="86180"/>
          </a:xfrm>
          <a:prstGeom prst="line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897229"/>
              </p:ext>
            </p:extLst>
          </p:nvPr>
        </p:nvGraphicFramePr>
        <p:xfrm>
          <a:off x="5103869" y="3966743"/>
          <a:ext cx="300825" cy="35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5" name="Equation" r:id="rId20" imgW="139700" imgH="165100" progId="Equation.3">
                  <p:embed/>
                </p:oleObj>
              </mc:Choice>
              <mc:Fallback>
                <p:oleObj name="Equation" r:id="rId20" imgW="1397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03869" y="3966743"/>
                        <a:ext cx="300825" cy="355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484185"/>
              </p:ext>
            </p:extLst>
          </p:nvPr>
        </p:nvGraphicFramePr>
        <p:xfrm>
          <a:off x="7313091" y="3837401"/>
          <a:ext cx="24606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6" name="Equation" r:id="rId21" imgW="114300" imgH="139700" progId="Equation.3">
                  <p:embed/>
                </p:oleObj>
              </mc:Choice>
              <mc:Fallback>
                <p:oleObj name="Equation" r:id="rId21" imgW="1143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3091" y="3837401"/>
                        <a:ext cx="24606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354309"/>
              </p:ext>
            </p:extLst>
          </p:nvPr>
        </p:nvGraphicFramePr>
        <p:xfrm>
          <a:off x="6457922" y="4519026"/>
          <a:ext cx="2444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7" name="Equation" r:id="rId22" imgW="114300" imgH="177800" progId="Equation.3">
                  <p:embed/>
                </p:oleObj>
              </mc:Choice>
              <mc:Fallback>
                <p:oleObj name="Equation" r:id="rId22" imgW="114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457922" y="4519026"/>
                        <a:ext cx="24447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Connector 46"/>
          <p:cNvCxnSpPr>
            <a:endCxn id="37" idx="0"/>
          </p:cNvCxnSpPr>
          <p:nvPr/>
        </p:nvCxnSpPr>
        <p:spPr>
          <a:xfrm>
            <a:off x="6307694" y="4246670"/>
            <a:ext cx="136293" cy="715438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0999" y="3914396"/>
            <a:ext cx="762002" cy="4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623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84627" y="183008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Mu2e: Experimental Signature of </a:t>
            </a:r>
            <a:r>
              <a:rPr lang="en-US" dirty="0" err="1" smtClean="0">
                <a:latin typeface="Symbol" pitchFamily="18" charset="2"/>
              </a:rPr>
              <a:t>m</a:t>
            </a:r>
            <a:r>
              <a:rPr lang="en-US" dirty="0" err="1" smtClean="0">
                <a:latin typeface="Arial" charset="0"/>
              </a:rPr>
              <a:t>+N</a:t>
            </a:r>
            <a:r>
              <a:rPr lang="en-US" dirty="0" smtClean="0">
                <a:latin typeface="Symbol" pitchFamily="18" charset="2"/>
              </a:rPr>
              <a:t> </a:t>
            </a:r>
            <a:r>
              <a:rPr lang="en-US" dirty="0" smtClean="0">
                <a:sym typeface="Symbol" pitchFamily="18" charset="2"/>
              </a:rPr>
              <a:t> </a:t>
            </a:r>
            <a:r>
              <a:rPr lang="en-US" dirty="0" err="1" smtClean="0">
                <a:latin typeface="Arial" charset="0"/>
              </a:rPr>
              <a:t>e+N</a:t>
            </a:r>
            <a:endParaRPr lang="en-US" dirty="0">
              <a:latin typeface="Arial" charset="0"/>
            </a:endParaRP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1687" y="4272261"/>
            <a:ext cx="8558212" cy="2125714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Similar to </a:t>
            </a:r>
            <a:r>
              <a:rPr lang="en-US" sz="2000" dirty="0" err="1" smtClean="0">
                <a:latin typeface="Symbol" pitchFamily="18" charset="2"/>
              </a:rPr>
              <a:t>m</a:t>
            </a:r>
            <a:r>
              <a:rPr lang="en-US" sz="2000" dirty="0" err="1" smtClean="0">
                <a:sym typeface="Symbol" pitchFamily="18" charset="2"/>
              </a:rPr>
              <a:t>e</a:t>
            </a:r>
            <a:r>
              <a:rPr lang="en-US" sz="2000" dirty="0" err="1" smtClean="0">
                <a:latin typeface="Symbol" pitchFamily="18" charset="2"/>
                <a:sym typeface="Symbol" pitchFamily="18" charset="2"/>
              </a:rPr>
              <a:t>g</a:t>
            </a:r>
            <a:r>
              <a:rPr lang="en-US" sz="2000" dirty="0" smtClean="0">
                <a:latin typeface="Symbol" pitchFamily="18" charset="2"/>
                <a:sym typeface="Symbol" pitchFamily="18" charset="2"/>
              </a:rPr>
              <a:t></a:t>
            </a:r>
            <a:r>
              <a:rPr lang="en-US" sz="2000" dirty="0" smtClean="0"/>
              <a:t>with important advantages:</a:t>
            </a:r>
            <a:endParaRPr lang="en-US" sz="2000" dirty="0" smtClean="0">
              <a:latin typeface="Symbol" pitchFamily="18" charset="2"/>
              <a:sym typeface="Symbol" pitchFamily="18" charset="2"/>
            </a:endParaRPr>
          </a:p>
          <a:p>
            <a:pPr lvl="1" eaLnBrk="1" hangingPunct="1"/>
            <a:r>
              <a:rPr lang="en-US" sz="1800" dirty="0" smtClean="0">
                <a:sym typeface="Symbol" pitchFamily="18" charset="2"/>
              </a:rPr>
              <a:t>No combinatorial background.</a:t>
            </a:r>
          </a:p>
          <a:p>
            <a:pPr lvl="1" eaLnBrk="1" hangingPunct="1"/>
            <a:r>
              <a:rPr lang="en-US" sz="1800" dirty="0" smtClean="0">
                <a:sym typeface="Symbol" pitchFamily="18" charset="2"/>
              </a:rPr>
              <a:t>Because the virtual particle can be a photon </a:t>
            </a:r>
            <a:r>
              <a:rPr lang="en-US" sz="1800" i="1" dirty="0" smtClean="0">
                <a:sym typeface="Symbol" pitchFamily="18" charset="2"/>
              </a:rPr>
              <a:t>or</a:t>
            </a:r>
            <a:r>
              <a:rPr lang="en-US" sz="1800" dirty="0" smtClean="0">
                <a:sym typeface="Symbol" pitchFamily="18" charset="2"/>
              </a:rPr>
              <a:t> heavy neutral boson, this reaction is sensitive to a broader range of new physics.</a:t>
            </a:r>
          </a:p>
          <a:p>
            <a:pPr eaLnBrk="1" hangingPunct="1"/>
            <a:r>
              <a:rPr lang="en-US" sz="2000" dirty="0" smtClean="0">
                <a:sym typeface="Symbol" pitchFamily="18" charset="2"/>
              </a:rPr>
              <a:t>Any signal would be </a:t>
            </a:r>
            <a:r>
              <a:rPr lang="en-US" sz="2000" i="1" dirty="0" smtClean="0">
                <a:sym typeface="Symbol" pitchFamily="18" charset="2"/>
              </a:rPr>
              <a:t>unambiguous evidence </a:t>
            </a:r>
            <a:r>
              <a:rPr lang="en-US" sz="2000" dirty="0" smtClean="0">
                <a:sym typeface="Symbol" pitchFamily="18" charset="2"/>
              </a:rPr>
              <a:t>of physics beyond the standard model.</a:t>
            </a:r>
          </a:p>
        </p:txBody>
      </p:sp>
      <p:pic>
        <p:nvPicPr>
          <p:cNvPr id="2253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1187" y="1453764"/>
            <a:ext cx="2289918" cy="2170919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2539" name="Oval 5"/>
          <p:cNvSpPr>
            <a:spLocks noChangeArrowheads="1"/>
          </p:cNvSpPr>
          <p:nvPr/>
        </p:nvSpPr>
        <p:spPr bwMode="auto">
          <a:xfrm>
            <a:off x="6968683" y="1939636"/>
            <a:ext cx="1300314" cy="1168161"/>
          </a:xfrm>
          <a:prstGeom prst="ellipse">
            <a:avLst/>
          </a:prstGeom>
          <a:noFill/>
          <a:ln w="0" algn="ctr">
            <a:solidFill>
              <a:srgbClr val="00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0" name="Line 6"/>
          <p:cNvSpPr>
            <a:spLocks noChangeShapeType="1"/>
          </p:cNvSpPr>
          <p:nvPr/>
        </p:nvSpPr>
        <p:spPr bwMode="auto">
          <a:xfrm flipH="1">
            <a:off x="7376378" y="2785606"/>
            <a:ext cx="138294" cy="244659"/>
          </a:xfrm>
          <a:prstGeom prst="line">
            <a:avLst/>
          </a:prstGeom>
          <a:noFill/>
          <a:ln w="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1" name="Rectangle 7"/>
          <p:cNvSpPr>
            <a:spLocks noChangeArrowheads="1"/>
          </p:cNvSpPr>
          <p:nvPr/>
        </p:nvSpPr>
        <p:spPr bwMode="auto">
          <a:xfrm>
            <a:off x="7345846" y="3026820"/>
            <a:ext cx="583704" cy="203308"/>
          </a:xfrm>
          <a:prstGeom prst="rect">
            <a:avLst/>
          </a:prstGeom>
          <a:solidFill>
            <a:schemeClr val="bg1"/>
          </a:solid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2" name="Oval 8"/>
          <p:cNvSpPr>
            <a:spLocks noChangeArrowheads="1"/>
          </p:cNvSpPr>
          <p:nvPr/>
        </p:nvSpPr>
        <p:spPr bwMode="auto">
          <a:xfrm>
            <a:off x="7308129" y="3018204"/>
            <a:ext cx="95189" cy="103377"/>
          </a:xfrm>
          <a:prstGeom prst="ellipse">
            <a:avLst/>
          </a:prstGeom>
          <a:solidFill>
            <a:srgbClr val="0033CC"/>
          </a:solidFill>
          <a:ln w="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3" name="Line 9"/>
          <p:cNvSpPr>
            <a:spLocks noChangeShapeType="1"/>
          </p:cNvSpPr>
          <p:nvPr/>
        </p:nvSpPr>
        <p:spPr bwMode="auto">
          <a:xfrm>
            <a:off x="7397930" y="3076785"/>
            <a:ext cx="522641" cy="718471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Oval 10"/>
          <p:cNvSpPr>
            <a:spLocks noChangeArrowheads="1"/>
          </p:cNvSpPr>
          <p:nvPr/>
        </p:nvSpPr>
        <p:spPr bwMode="auto">
          <a:xfrm>
            <a:off x="7972654" y="3841775"/>
            <a:ext cx="95189" cy="105101"/>
          </a:xfrm>
          <a:prstGeom prst="ellipse">
            <a:avLst/>
          </a:prstGeom>
          <a:solidFill>
            <a:srgbClr val="993300"/>
          </a:solidFill>
          <a:ln w="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2545" name="Text Box 11"/>
          <p:cNvSpPr txBox="1">
            <a:spLocks noChangeArrowheads="1"/>
          </p:cNvSpPr>
          <p:nvPr/>
        </p:nvSpPr>
        <p:spPr bwMode="auto">
          <a:xfrm>
            <a:off x="7085424" y="2928611"/>
            <a:ext cx="303527" cy="49621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>
                <a:latin typeface="Symbol" pitchFamily="18" charset="2"/>
              </a:rPr>
              <a:t>m</a:t>
            </a:r>
          </a:p>
        </p:txBody>
      </p:sp>
      <p:sp>
        <p:nvSpPr>
          <p:cNvPr id="22546" name="Text Box 12"/>
          <p:cNvSpPr txBox="1">
            <a:spLocks noChangeArrowheads="1"/>
          </p:cNvSpPr>
          <p:nvPr/>
        </p:nvSpPr>
        <p:spPr bwMode="auto">
          <a:xfrm>
            <a:off x="6170852" y="3788100"/>
            <a:ext cx="1740338" cy="36933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~105 </a:t>
            </a:r>
            <a:r>
              <a:rPr lang="en-US" dirty="0"/>
              <a:t>MeV e</a:t>
            </a:r>
            <a:r>
              <a:rPr lang="en-US" baseline="30000" dirty="0"/>
              <a:t>- </a:t>
            </a:r>
          </a:p>
        </p:txBody>
      </p:sp>
      <p:sp>
        <p:nvSpPr>
          <p:cNvPr id="18438" name="Rectangle 13"/>
          <p:cNvSpPr>
            <a:spLocks noChangeArrowheads="1"/>
          </p:cNvSpPr>
          <p:nvPr/>
        </p:nvSpPr>
        <p:spPr bwMode="auto">
          <a:xfrm>
            <a:off x="442576" y="820855"/>
            <a:ext cx="5654675" cy="244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When captured by a nucleus, a </a:t>
            </a:r>
            <a:r>
              <a:rPr lang="en-US" sz="2000" dirty="0" err="1">
                <a:sym typeface="Symbol" pitchFamily="18" charset="2"/>
              </a:rPr>
              <a:t>muon</a:t>
            </a:r>
            <a:r>
              <a:rPr lang="en-US" sz="2000" dirty="0">
                <a:sym typeface="Symbol" pitchFamily="18" charset="2"/>
              </a:rPr>
              <a:t> will have an enhanced probability of exchanging a virtual particle with the nucleus.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sym typeface="Symbol" pitchFamily="18" charset="2"/>
              </a:rPr>
              <a:t>This reaction recoils against the entire nucleus, producing </a:t>
            </a:r>
            <a:r>
              <a:rPr lang="en-US" sz="2000" dirty="0" smtClean="0">
                <a:sym typeface="Symbol" pitchFamily="18" charset="2"/>
              </a:rPr>
              <a:t>a </a:t>
            </a:r>
            <a:r>
              <a:rPr lang="en-US" sz="2000" i="1" dirty="0">
                <a:sym typeface="Symbol" pitchFamily="18" charset="2"/>
              </a:rPr>
              <a:t>mono-energetic </a:t>
            </a:r>
            <a:r>
              <a:rPr lang="en-US" sz="2000" dirty="0">
                <a:sym typeface="Symbol" pitchFamily="18" charset="2"/>
              </a:rPr>
              <a:t>electron carrying most of the </a:t>
            </a:r>
            <a:r>
              <a:rPr lang="en-US" sz="2000" dirty="0" err="1">
                <a:sym typeface="Symbol" pitchFamily="18" charset="2"/>
              </a:rPr>
              <a:t>muon</a:t>
            </a:r>
            <a:r>
              <a:rPr lang="en-US" sz="2000" dirty="0">
                <a:sym typeface="Symbol" pitchFamily="18" charset="2"/>
              </a:rPr>
              <a:t> rest energy</a:t>
            </a:r>
          </a:p>
        </p:txBody>
      </p:sp>
      <p:sp>
        <p:nvSpPr>
          <p:cNvPr id="666638" name="Rectangle 14"/>
          <p:cNvSpPr>
            <a:spLocks noChangeArrowheads="1"/>
          </p:cNvSpPr>
          <p:nvPr/>
        </p:nvSpPr>
        <p:spPr bwMode="auto">
          <a:xfrm>
            <a:off x="693738" y="3006725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en-US" sz="2400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718669"/>
              </p:ext>
            </p:extLst>
          </p:nvPr>
        </p:nvGraphicFramePr>
        <p:xfrm>
          <a:off x="2621263" y="3241524"/>
          <a:ext cx="2021656" cy="83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4" imgW="1257300" imgH="520700" progId="Equation.3">
                  <p:embed/>
                </p:oleObj>
              </mc:Choice>
              <mc:Fallback>
                <p:oleObj name="Equation" r:id="rId4" imgW="12573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21263" y="3241524"/>
                        <a:ext cx="2021656" cy="83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BD3291-C15C-47A1-BED7-896B8662ADF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9867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4"/>
          <p:cNvSpPr>
            <a:spLocks noChangeArrowheads="1"/>
          </p:cNvSpPr>
          <p:nvPr/>
        </p:nvSpPr>
        <p:spPr bwMode="auto">
          <a:xfrm>
            <a:off x="515938" y="171450"/>
            <a:ext cx="8077200" cy="5143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>
                <a:solidFill>
                  <a:srgbClr val="000000"/>
                </a:solidFill>
              </a:rPr>
              <a:t>Example Sensitivities*</a:t>
            </a:r>
          </a:p>
        </p:txBody>
      </p:sp>
      <p:pic>
        <p:nvPicPr>
          <p:cNvPr id="3080" name="Picture 5" descr="hig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79" b="5280"/>
          <a:stretch>
            <a:fillRect/>
          </a:stretch>
        </p:blipFill>
        <p:spPr bwMode="auto">
          <a:xfrm>
            <a:off x="4995863" y="2943225"/>
            <a:ext cx="2209800" cy="115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6" descr="pointlik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00" b="5280"/>
          <a:stretch>
            <a:fillRect/>
          </a:stretch>
        </p:blipFill>
        <p:spPr bwMode="auto">
          <a:xfrm>
            <a:off x="4995863" y="976313"/>
            <a:ext cx="2209800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367588" y="1509713"/>
          <a:ext cx="1531937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5" name="Equation" r:id="rId5" imgW="1079280" imgH="241200" progId="">
                  <p:embed/>
                </p:oleObj>
              </mc:Choice>
              <mc:Fallback>
                <p:oleObj name="Equation" r:id="rId5" imgW="1079280" imgH="241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7588" y="1509713"/>
                        <a:ext cx="1531937" cy="342900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7364413" y="3498850"/>
          <a:ext cx="17049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6" name="Equation" r:id="rId7" imgW="1180800" imgH="266400" progId="">
                  <p:embed/>
                </p:oleObj>
              </mc:Choice>
              <mc:Fallback>
                <p:oleObj name="Equation" r:id="rId7" imgW="1180800" imgH="266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4413" y="3498850"/>
                        <a:ext cx="1704975" cy="377825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Text Box 9"/>
          <p:cNvSpPr txBox="1">
            <a:spLocks noChangeArrowheads="1"/>
          </p:cNvSpPr>
          <p:nvPr/>
        </p:nvSpPr>
        <p:spPr bwMode="auto">
          <a:xfrm>
            <a:off x="7281863" y="1128713"/>
            <a:ext cx="1758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Compositeness</a:t>
            </a:r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254875" y="2787650"/>
            <a:ext cx="18256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Second Higgs doublet </a:t>
            </a:r>
          </a:p>
        </p:txBody>
      </p:sp>
      <p:pic>
        <p:nvPicPr>
          <p:cNvPr id="3084" name="Picture 11" descr="newz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00" b="5040"/>
          <a:stretch>
            <a:fillRect/>
          </a:stretch>
        </p:blipFill>
        <p:spPr bwMode="auto">
          <a:xfrm>
            <a:off x="4995863" y="4881563"/>
            <a:ext cx="21717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7377113" y="5413375"/>
          <a:ext cx="17668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7" name="Equation" r:id="rId10" imgW="1244520" imgH="482400" progId="">
                  <p:embed/>
                </p:oleObj>
              </mc:Choice>
              <mc:Fallback>
                <p:oleObj name="Equation" r:id="rId10" imgW="1244520" imgH="482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7113" y="5413375"/>
                        <a:ext cx="1766887" cy="685800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7329488" y="4405313"/>
            <a:ext cx="16002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Heavy Z’,        Anomalous Z    coupling</a:t>
            </a:r>
          </a:p>
        </p:txBody>
      </p:sp>
      <p:pic>
        <p:nvPicPr>
          <p:cNvPr id="3086" name="Picture 14" descr="susyloo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80" b="5760"/>
          <a:stretch>
            <a:fillRect/>
          </a:stretch>
        </p:blipFill>
        <p:spPr bwMode="auto">
          <a:xfrm>
            <a:off x="2438400" y="962025"/>
            <a:ext cx="22098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7" name="Text Box 15"/>
          <p:cNvSpPr txBox="1">
            <a:spLocks noChangeArrowheads="1"/>
          </p:cNvSpPr>
          <p:nvPr/>
        </p:nvSpPr>
        <p:spPr bwMode="auto">
          <a:xfrm>
            <a:off x="246063" y="1457325"/>
            <a:ext cx="234473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493" tIns="43247" rIns="86493" bIns="43247">
            <a:spAutoFit/>
          </a:bodyPr>
          <a:lstStyle/>
          <a:p>
            <a:pPr algn="ctr" defTabSz="865188">
              <a:spcBef>
                <a:spcPct val="50000"/>
              </a:spcBef>
            </a:pPr>
            <a:r>
              <a:rPr lang="en-US">
                <a:solidFill>
                  <a:schemeClr val="tx2"/>
                </a:solidFill>
              </a:rPr>
              <a:t>Predictions at 10</a:t>
            </a:r>
            <a:r>
              <a:rPr lang="en-US" baseline="30000">
                <a:solidFill>
                  <a:schemeClr val="tx2"/>
                </a:solidFill>
              </a:rPr>
              <a:t>-15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088" name="Text Box 16"/>
          <p:cNvSpPr txBox="1">
            <a:spLocks noChangeArrowheads="1"/>
          </p:cNvSpPr>
          <p:nvPr/>
        </p:nvSpPr>
        <p:spPr bwMode="auto">
          <a:xfrm>
            <a:off x="474663" y="1076325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Supersymmetry</a:t>
            </a:r>
          </a:p>
        </p:txBody>
      </p:sp>
      <p:pic>
        <p:nvPicPr>
          <p:cNvPr id="3089" name="Picture 17" descr="heavynu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60" b="5280"/>
          <a:stretch>
            <a:fillRect/>
          </a:stretch>
        </p:blipFill>
        <p:spPr bwMode="auto">
          <a:xfrm>
            <a:off x="2362200" y="2943225"/>
            <a:ext cx="2286000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454025" y="3352800"/>
          <a:ext cx="1785938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8" name="Equation" r:id="rId14" imgW="1257120" imgH="317160" progId="">
                  <p:embed/>
                </p:oleObj>
              </mc:Choice>
              <mc:Fallback>
                <p:oleObj name="Equation" r:id="rId14" imgW="1257120" imgH="317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" y="3352800"/>
                        <a:ext cx="1785938" cy="452438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0" name="Text Box 19"/>
          <p:cNvSpPr txBox="1">
            <a:spLocks noChangeArrowheads="1"/>
          </p:cNvSpPr>
          <p:nvPr/>
        </p:nvSpPr>
        <p:spPr bwMode="auto">
          <a:xfrm>
            <a:off x="457200" y="2989263"/>
            <a:ext cx="1873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Heavy Neutrinos</a:t>
            </a:r>
          </a:p>
        </p:txBody>
      </p:sp>
      <p:pic>
        <p:nvPicPr>
          <p:cNvPr id="3091" name="Picture 20" descr="leptoquark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80" b="7440"/>
          <a:stretch>
            <a:fillRect/>
          </a:stretch>
        </p:blipFill>
        <p:spPr bwMode="auto">
          <a:xfrm>
            <a:off x="2438400" y="4887913"/>
            <a:ext cx="2209800" cy="102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398463" y="5106988"/>
          <a:ext cx="19526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9" name="Equation" r:id="rId17" imgW="1371600" imgH="507960" progId="Equation.3">
                  <p:embed/>
                </p:oleObj>
              </mc:Choice>
              <mc:Fallback>
                <p:oleObj name="Equation" r:id="rId17" imgW="13716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3" y="5106988"/>
                        <a:ext cx="1952625" cy="725487"/>
                      </a:xfrm>
                      <a:prstGeom prst="rect">
                        <a:avLst/>
                      </a:prstGeom>
                      <a:solidFill>
                        <a:srgbClr val="0033CC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92" name="Text Box 22"/>
          <p:cNvSpPr txBox="1">
            <a:spLocks noChangeArrowheads="1"/>
          </p:cNvSpPr>
          <p:nvPr/>
        </p:nvSpPr>
        <p:spPr bwMode="auto">
          <a:xfrm>
            <a:off x="627063" y="4751388"/>
            <a:ext cx="1441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Leptoquarks</a:t>
            </a:r>
          </a:p>
        </p:txBody>
      </p:sp>
      <p:sp>
        <p:nvSpPr>
          <p:cNvPr id="3093" name="Text Box 23"/>
          <p:cNvSpPr txBox="1">
            <a:spLocks noChangeArrowheads="1"/>
          </p:cNvSpPr>
          <p:nvPr/>
        </p:nvSpPr>
        <p:spPr bwMode="auto">
          <a:xfrm>
            <a:off x="361950" y="6019800"/>
            <a:ext cx="2112963" cy="33813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*After W. Marciano</a:t>
            </a:r>
          </a:p>
        </p:txBody>
      </p:sp>
      <p:sp>
        <p:nvSpPr>
          <p:cNvPr id="3094" name="Date Placeholder 2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April 12, 2013</a:t>
            </a:r>
            <a:endParaRPr lang="en-US">
              <a:latin typeface="Arial" pitchFamily="34" charset="0"/>
            </a:endParaRPr>
          </a:p>
        </p:txBody>
      </p:sp>
      <p:sp>
        <p:nvSpPr>
          <p:cNvPr id="3095" name="Slide Number Placeholder 2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11BC70-4FB9-4ADF-8032-A6A26CB339A0}" type="slidenum">
              <a:rPr lang="en-US" smtClean="0">
                <a:latin typeface="Arial" pitchFamily="34" charset="0"/>
              </a:rPr>
              <a:pPr/>
              <a:t>23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096" name="Footer Placeholder 2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Michigan State University Seminar</a:t>
            </a:r>
          </a:p>
        </p:txBody>
      </p:sp>
    </p:spTree>
    <p:extLst>
      <p:ext uri="{BB962C8B-B14F-4D97-AF65-F5344CB8AC3E}">
        <p14:creationId xmlns:p14="http://schemas.microsoft.com/office/powerpoint/2010/main" val="17631455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40531" y="170362"/>
            <a:ext cx="8297069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Mu2e Beam Needs and Experimental Technique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Eliminate prompt beam backgrounds by using a primary beam consisting of short proton pulses with separation on the order of a </a:t>
            </a:r>
            <a:r>
              <a:rPr lang="en-US" dirty="0" err="1" smtClean="0"/>
              <a:t>muon</a:t>
            </a:r>
            <a:r>
              <a:rPr lang="en-US" dirty="0" smtClean="0"/>
              <a:t> life time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Design a transport channel to optimize the transport of right-sign, low momentum muons from the production target to the </a:t>
            </a:r>
            <a:r>
              <a:rPr lang="en-US" dirty="0" err="1" smtClean="0"/>
              <a:t>muon</a:t>
            </a:r>
            <a:r>
              <a:rPr lang="en-US" dirty="0" smtClean="0"/>
              <a:t> capture target.</a:t>
            </a:r>
          </a:p>
          <a:p>
            <a:pPr eaLnBrk="1" hangingPunct="1"/>
            <a:r>
              <a:rPr lang="en-US" dirty="0" smtClean="0"/>
              <a:t>Design a detector which is very insensitive to electrons from ordinary </a:t>
            </a:r>
            <a:r>
              <a:rPr lang="en-US" dirty="0" err="1" smtClean="0"/>
              <a:t>muon</a:t>
            </a:r>
            <a:r>
              <a:rPr lang="en-US" dirty="0" smtClean="0"/>
              <a:t> decays 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000125" y="2024063"/>
            <a:ext cx="6551613" cy="2170112"/>
            <a:chOff x="1000125" y="2024063"/>
            <a:chExt cx="6551613" cy="2170112"/>
          </a:xfrm>
        </p:grpSpPr>
        <p:grpSp>
          <p:nvGrpSpPr>
            <p:cNvPr id="27656" name="Group 33"/>
            <p:cNvGrpSpPr>
              <a:grpSpLocks/>
            </p:cNvGrpSpPr>
            <p:nvPr/>
          </p:nvGrpSpPr>
          <p:grpSpPr bwMode="auto">
            <a:xfrm>
              <a:off x="1000125" y="2546350"/>
              <a:ext cx="6551613" cy="976313"/>
              <a:chOff x="640" y="1545"/>
              <a:chExt cx="3490" cy="615"/>
            </a:xfrm>
          </p:grpSpPr>
          <p:sp>
            <p:nvSpPr>
              <p:cNvPr id="27671" name="Line 4"/>
              <p:cNvSpPr>
                <a:spLocks noChangeShapeType="1"/>
              </p:cNvSpPr>
              <p:nvPr/>
            </p:nvSpPr>
            <p:spPr bwMode="auto">
              <a:xfrm>
                <a:off x="640" y="2160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2" name="Line 5"/>
              <p:cNvSpPr>
                <a:spLocks noChangeShapeType="1"/>
              </p:cNvSpPr>
              <p:nvPr/>
            </p:nvSpPr>
            <p:spPr bwMode="auto">
              <a:xfrm flipV="1">
                <a:off x="1679" y="1552"/>
                <a:ext cx="90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3" name="Line 6"/>
              <p:cNvSpPr>
                <a:spLocks noChangeShapeType="1"/>
              </p:cNvSpPr>
              <p:nvPr/>
            </p:nvSpPr>
            <p:spPr bwMode="auto">
              <a:xfrm>
                <a:off x="1769" y="1552"/>
                <a:ext cx="89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4" name="Line 8"/>
              <p:cNvSpPr>
                <a:spLocks noChangeShapeType="1"/>
              </p:cNvSpPr>
              <p:nvPr/>
            </p:nvSpPr>
            <p:spPr bwMode="auto">
              <a:xfrm>
                <a:off x="1886" y="2153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5" name="Line 9"/>
              <p:cNvSpPr>
                <a:spLocks noChangeShapeType="1"/>
              </p:cNvSpPr>
              <p:nvPr/>
            </p:nvSpPr>
            <p:spPr bwMode="auto">
              <a:xfrm flipV="1">
                <a:off x="2925" y="1545"/>
                <a:ext cx="89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6" name="Line 10"/>
              <p:cNvSpPr>
                <a:spLocks noChangeShapeType="1"/>
              </p:cNvSpPr>
              <p:nvPr/>
            </p:nvSpPr>
            <p:spPr bwMode="auto">
              <a:xfrm>
                <a:off x="3014" y="1545"/>
                <a:ext cx="90" cy="60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677" name="Line 11"/>
              <p:cNvSpPr>
                <a:spLocks noChangeShapeType="1"/>
              </p:cNvSpPr>
              <p:nvPr/>
            </p:nvSpPr>
            <p:spPr bwMode="auto">
              <a:xfrm>
                <a:off x="3104" y="2145"/>
                <a:ext cx="1026" cy="0"/>
              </a:xfrm>
              <a:prstGeom prst="lin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657" name="Line 18"/>
            <p:cNvSpPr>
              <a:spLocks noChangeShapeType="1"/>
            </p:cNvSpPr>
            <p:nvPr/>
          </p:nvSpPr>
          <p:spPr bwMode="auto">
            <a:xfrm>
              <a:off x="2986088" y="2290763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Line 21"/>
            <p:cNvSpPr>
              <a:spLocks noChangeShapeType="1"/>
            </p:cNvSpPr>
            <p:nvPr/>
          </p:nvSpPr>
          <p:spPr bwMode="auto">
            <a:xfrm>
              <a:off x="3289300" y="2293938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Line 22"/>
            <p:cNvSpPr>
              <a:spLocks noChangeShapeType="1"/>
            </p:cNvSpPr>
            <p:nvPr/>
          </p:nvSpPr>
          <p:spPr bwMode="auto">
            <a:xfrm>
              <a:off x="5286375" y="2293938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0" name="Line 23"/>
            <p:cNvSpPr>
              <a:spLocks noChangeShapeType="1"/>
            </p:cNvSpPr>
            <p:nvPr/>
          </p:nvSpPr>
          <p:spPr bwMode="auto">
            <a:xfrm>
              <a:off x="2981325" y="2408238"/>
              <a:ext cx="3079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24"/>
            <p:cNvSpPr>
              <a:spLocks noChangeShapeType="1"/>
            </p:cNvSpPr>
            <p:nvPr/>
          </p:nvSpPr>
          <p:spPr bwMode="auto">
            <a:xfrm>
              <a:off x="3289300" y="2408238"/>
              <a:ext cx="19970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Text Box 25"/>
            <p:cNvSpPr txBox="1">
              <a:spLocks noChangeArrowheads="1"/>
            </p:cNvSpPr>
            <p:nvPr/>
          </p:nvSpPr>
          <p:spPr bwMode="auto">
            <a:xfrm>
              <a:off x="2520950" y="2024063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 smtClean="0"/>
                <a:t>~200 </a:t>
              </a:r>
              <a:r>
                <a:rPr lang="en-US" sz="1600" dirty="0"/>
                <a:t>ns</a:t>
              </a:r>
            </a:p>
          </p:txBody>
        </p:sp>
        <p:sp>
          <p:nvSpPr>
            <p:cNvPr id="27663" name="Text Box 26"/>
            <p:cNvSpPr txBox="1">
              <a:spLocks noChangeArrowheads="1"/>
            </p:cNvSpPr>
            <p:nvPr/>
          </p:nvSpPr>
          <p:spPr bwMode="auto">
            <a:xfrm>
              <a:off x="3557588" y="2024063"/>
              <a:ext cx="1114425" cy="33655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/>
                <a:t>~1.5 </a:t>
              </a:r>
              <a:r>
                <a:rPr lang="en-US" sz="1600">
                  <a:latin typeface="Symbol" pitchFamily="18" charset="2"/>
                </a:rPr>
                <a:t>m</a:t>
              </a:r>
              <a:r>
                <a:rPr lang="en-US" sz="1600"/>
                <a:t>s</a:t>
              </a:r>
            </a:p>
          </p:txBody>
        </p:sp>
        <p:sp>
          <p:nvSpPr>
            <p:cNvPr id="27664" name="Line 27"/>
            <p:cNvSpPr>
              <a:spLocks noChangeShapeType="1"/>
            </p:cNvSpPr>
            <p:nvPr/>
          </p:nvSpPr>
          <p:spPr bwMode="auto">
            <a:xfrm>
              <a:off x="2947988" y="3597275"/>
              <a:ext cx="0" cy="2159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5" name="Line 28"/>
            <p:cNvSpPr>
              <a:spLocks noChangeShapeType="1"/>
            </p:cNvSpPr>
            <p:nvPr/>
          </p:nvSpPr>
          <p:spPr bwMode="auto">
            <a:xfrm>
              <a:off x="3749675" y="3598863"/>
              <a:ext cx="0" cy="21590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6" name="Line 29"/>
            <p:cNvSpPr>
              <a:spLocks noChangeShapeType="1"/>
            </p:cNvSpPr>
            <p:nvPr/>
          </p:nvSpPr>
          <p:spPr bwMode="auto">
            <a:xfrm>
              <a:off x="5286375" y="3598863"/>
              <a:ext cx="0" cy="21590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7" name="Line 30"/>
            <p:cNvSpPr>
              <a:spLocks noChangeShapeType="1"/>
            </p:cNvSpPr>
            <p:nvPr/>
          </p:nvSpPr>
          <p:spPr bwMode="auto">
            <a:xfrm>
              <a:off x="2943225" y="3714750"/>
              <a:ext cx="8064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8" name="Line 31"/>
            <p:cNvSpPr>
              <a:spLocks noChangeShapeType="1"/>
            </p:cNvSpPr>
            <p:nvPr/>
          </p:nvSpPr>
          <p:spPr bwMode="auto">
            <a:xfrm>
              <a:off x="3749675" y="3714750"/>
              <a:ext cx="1536700" cy="0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9" name="Text Box 32"/>
            <p:cNvSpPr txBox="1">
              <a:spLocks noChangeArrowheads="1"/>
            </p:cNvSpPr>
            <p:nvPr/>
          </p:nvSpPr>
          <p:spPr bwMode="auto">
            <a:xfrm>
              <a:off x="2713038" y="3676650"/>
              <a:ext cx="1306512" cy="517525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Prompt backgrounds</a:t>
              </a:r>
            </a:p>
          </p:txBody>
        </p:sp>
        <p:sp>
          <p:nvSpPr>
            <p:cNvPr id="27670" name="Text Box 34"/>
            <p:cNvSpPr txBox="1">
              <a:spLocks noChangeArrowheads="1"/>
            </p:cNvSpPr>
            <p:nvPr/>
          </p:nvSpPr>
          <p:spPr bwMode="auto">
            <a:xfrm>
              <a:off x="3903663" y="3676650"/>
              <a:ext cx="1306512" cy="304800"/>
            </a:xfrm>
            <a:prstGeom prst="rect">
              <a:avLst/>
            </a:prstGeom>
            <a:noFill/>
            <a:ln w="0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b="1">
                  <a:solidFill>
                    <a:srgbClr val="008000"/>
                  </a:solidFill>
                </a:rPr>
                <a:t>live window</a:t>
              </a:r>
            </a:p>
          </p:txBody>
        </p:sp>
      </p:grpSp>
      <p:sp>
        <p:nvSpPr>
          <p:cNvPr id="27653" name="Date Placeholder 3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April 12, 2013</a:t>
            </a:r>
            <a:endParaRPr lang="en-US">
              <a:latin typeface="Arial" pitchFamily="34" charset="0"/>
            </a:endParaRPr>
          </a:p>
        </p:txBody>
      </p:sp>
      <p:sp>
        <p:nvSpPr>
          <p:cNvPr id="27654" name="Slide Number Placeholder 3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C7CA70D-7049-483D-AA75-CB2DBB586A66}" type="slidenum">
              <a:rPr lang="en-US" smtClean="0">
                <a:latin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7655" name="Footer Placeholder 3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Michigan State University Seminar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88526" y="2192421"/>
            <a:ext cx="283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Nothing at 10</a:t>
            </a:r>
            <a:r>
              <a:rPr lang="en-US" baseline="30000" dirty="0" smtClean="0">
                <a:solidFill>
                  <a:srgbClr val="FF0000"/>
                </a:solidFill>
              </a:rPr>
              <a:t>-10 </a:t>
            </a:r>
            <a:r>
              <a:rPr lang="en-US" dirty="0" smtClean="0">
                <a:solidFill>
                  <a:srgbClr val="FF0000"/>
                </a:solidFill>
              </a:rPr>
              <a:t>level!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625474" y="2553368"/>
            <a:ext cx="1243263" cy="8021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9180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Muon Beam Line and Mu2e Detector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600" y="3200401"/>
            <a:ext cx="8251825" cy="3200400"/>
          </a:xfrm>
        </p:spPr>
        <p:txBody>
          <a:bodyPr/>
          <a:lstStyle/>
          <a:p>
            <a:r>
              <a:rPr lang="en-US" sz="1800" dirty="0" smtClean="0"/>
              <a:t>Production Target</a:t>
            </a:r>
          </a:p>
          <a:p>
            <a:pPr lvl="1"/>
            <a:r>
              <a:rPr lang="en-US" sz="1600" dirty="0" smtClean="0"/>
              <a:t>Proton beam strikes target, producing mostly pions</a:t>
            </a:r>
          </a:p>
          <a:p>
            <a:r>
              <a:rPr lang="en-US" sz="1800" dirty="0" smtClean="0"/>
              <a:t>Production Solenoid</a:t>
            </a:r>
          </a:p>
          <a:p>
            <a:pPr lvl="1"/>
            <a:r>
              <a:rPr lang="en-US" sz="1600" dirty="0" smtClean="0"/>
              <a:t>Contains backwards pions/muons and reflects slow forward pions/muons</a:t>
            </a:r>
          </a:p>
          <a:p>
            <a:r>
              <a:rPr lang="en-US" sz="1800" dirty="0" smtClean="0"/>
              <a:t>Transport Solenoid</a:t>
            </a:r>
          </a:p>
          <a:p>
            <a:pPr lvl="1"/>
            <a:r>
              <a:rPr lang="en-US" sz="1600" dirty="0" smtClean="0"/>
              <a:t>Selects low momentum, negative muons</a:t>
            </a:r>
          </a:p>
          <a:p>
            <a:r>
              <a:rPr lang="en-US" sz="1800" dirty="0" smtClean="0"/>
              <a:t>Capture Target, Detector, and Detector Solenoid</a:t>
            </a:r>
          </a:p>
          <a:p>
            <a:pPr lvl="1"/>
            <a:r>
              <a:rPr lang="en-US" sz="1600" dirty="0" smtClean="0"/>
              <a:t>Capture muons on Aluminum target and wait for them to decay</a:t>
            </a:r>
          </a:p>
          <a:p>
            <a:pPr lvl="1"/>
            <a:r>
              <a:rPr lang="en-US" sz="1600" dirty="0" smtClean="0"/>
              <a:t>Detector blind to ordinary (Michel) decays, with E ≤ ½m</a:t>
            </a:r>
            <a:r>
              <a:rPr lang="en-US" sz="1600" baseline="-25000" dirty="0" smtClean="0">
                <a:latin typeface="Symbol"/>
              </a:rPr>
              <a:t>m</a:t>
            </a:r>
            <a:r>
              <a:rPr lang="en-US" sz="1600" dirty="0" smtClean="0"/>
              <a:t>c</a:t>
            </a:r>
            <a:r>
              <a:rPr lang="en-US" sz="1600" baseline="30000" dirty="0" smtClean="0"/>
              <a:t>2</a:t>
            </a:r>
            <a:endParaRPr lang="en-US" sz="1600" dirty="0" smtClean="0"/>
          </a:p>
          <a:p>
            <a:pPr lvl="1"/>
            <a:r>
              <a:rPr lang="en-US" sz="1600" dirty="0" smtClean="0"/>
              <a:t>Optimized for E ~ m</a:t>
            </a:r>
            <a:r>
              <a:rPr lang="en-US" sz="1600" baseline="-25000" dirty="0" smtClean="0">
                <a:latin typeface="Symbol"/>
              </a:rPr>
              <a:t>m</a:t>
            </a:r>
            <a:r>
              <a:rPr lang="en-US" sz="1600" dirty="0" smtClean="0"/>
              <a:t>c</a:t>
            </a:r>
            <a:r>
              <a:rPr lang="en-US" sz="1600" baseline="30000" dirty="0" smtClean="0"/>
              <a:t>2</a:t>
            </a:r>
          </a:p>
          <a:p>
            <a:pPr lvl="1"/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8" name="Picture 7" descr="::Screen shot 2012-01-23 at 11.05.48 AM   Jan 23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762000"/>
            <a:ext cx="7793271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1371600" y="1981200"/>
            <a:ext cx="109728" cy="10972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562600" y="2209800"/>
            <a:ext cx="109728" cy="10972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733800" y="1143000"/>
            <a:ext cx="109728" cy="109728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300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 0.00324 L -0.25833 0.122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22" y="59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4375 -0.01134 0.0875 -0.02268 0.11718 -0.02685 C 0.14687 -0.03102 0.16111 -0.02963 0.17829 -0.02569 C 0.19548 -0.02176 0.20538 -0.01481 0.21996 -0.00324 C 0.23454 0.00834 0.24913 0.03311 0.26614 0.04422 C 0.28316 0.05533 0.29913 0.06273 0.3217 0.06366 C 0.34427 0.06459 0.37864 0.05463 0.40191 0.04931 C 0.42517 0.04398 0.44323 0.03773 0.46145 0.03172 " pathEditMode="relative" ptsTypes="aaaaaa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226 -0.00092 0.00104 -0.00185 0.00278 -0.00347 C 0.00365 -0.00787 0.00521 -0.00856 0.00781 -0.01042 C 0.01198 -0.00926 0.01025 -0.00995 0.01285 -0.0088 C 0.01372 -0.00694 0.01459 -0.00509 0.01563 -0.00301 C 0.01632 0.0007 0.01736 0.00047 0.02032 0.00116 C 0.02153 0.00209 0.02257 0.00324 0.02136 0.00579 C 0.02084 0.00649 0.01945 0.00741 0.01945 0.00741 C 0.0158 0.00139 0.02014 -0.01204 0.02292 -0.01806 C 0.02362 -0.01991 0.02501 -0.02385 0.02692 -0.02385 C 0.03074 -0.02408 0.03456 -0.02431 0.03855 -0.02431 C 0.04272 -0.02385 0.0415 -0.02408 0.04411 -0.0213 C 0.04515 -0.01898 0.04515 -0.01759 0.04671 -0.01505 C 0.04619 -0.00926 0.04567 -0.00602 0.04133 -0.00463 C 0.04063 -0.0088 0.03976 -0.01366 0.0422 -0.01667 C 0.04341 -0.02315 0.04619 -0.02755 0.05105 -0.02917 C 0.05383 -0.03241 0.06095 -0.02871 0.06442 -0.02709 C 0.06651 -0.025 0.06876 -0.02408 0.07102 -0.02176 C 0.07224 -0.01852 0.07241 -0.01574 0.0738 -0.0125 C 0.07345 -0.01065 0.0738 -0.0081 0.07224 -0.00717 C 0.07119 -0.00671 0.06911 -0.00625 0.06911 -0.00625 C 0.06789 -0.00555 0.06668 -0.00509 0.06546 -0.00416 C 0.06303 -0.00046 0.06182 -0.00486 0.06043 -0.00671 C 0.05904 -0.01134 0.05852 -0.01736 0.0613 -0.02084 C 0.06216 -0.02454 0.0639 -0.02662 0.06598 -0.02917 C 0.06685 -0.03287 0.06842 -0.03403 0.07102 -0.03542 C 0.07849 -0.03496 0.08439 -0.03357 0.09168 -0.03125 C 0.09359 -0.02801 0.09568 -0.02547 0.09759 -0.02176 C 0.09828 -0.01806 0.09707 -0.02246 0.0995 -0.01875 C 0.10002 -0.01806 0.10002 -0.01667 0.10071 -0.01551 C 0.09984 -0.01319 0.0988 -0.01273 0.09707 -0.01181 C 0.09273 -0.01505 0.0955 -0.01227 0.09602 -0.025 C 0.09602 -0.02639 0.09585 -0.03588 0.09707 -0.03889 C 0.10002 -0.04746 0.10748 -0.04978 0.11391 -0.05093 C 0.11773 -0.0507 0.12294 -0.0514 0.12676 -0.04839 C 0.12797 -0.04607 0.12954 -0.04422 0.13075 -0.04167 C 0.13127 -0.04052 0.13179 -0.03936 0.13266 -0.03797 C 0.13318 -0.03727 0.13423 -0.03542 0.13423 -0.03542 C 0.13457 -0.03241 0.13492 -0.02963 0.13336 -0.02709 C 0.13284 -0.02454 0.13284 -0.02292 0.13075 -0.02176 C 0.12728 -0.02408 0.12398 -0.02686 0.12294 -0.03172 C 0.12329 -0.04515 0.12363 -0.05719 0.13544 -0.05927 C 0.13909 -0.05927 0.1436 -0.06135 0.14673 -0.05811 C 0.15107 -0.05394 0.14013 -0.05811 0.1509 -0.0551 C 0.15159 -0.05348 0.15402 -0.05093 0.15402 -0.05093 C 0.15228 -0.04075 0.15489 -0.05418 0.1502 -0.04167 C 0.14968 -0.04075 0.15072 -0.03982 0.15142 -0.03889 C 0.1535 -0.03565 0.15558 -0.03172 0.15801 -0.02848 C 0.1594 -0.02408 0.1561 -0.02662 0.15454 -0.02801 C 0.15333 -0.0301 0.15298 -0.03195 0.15246 -0.03426 C 0.15437 -0.04468 0.1568 -0.04561 0.1634 -0.05394 C 0.16791 -0.05996 0.17677 -0.07177 0.17677 -0.07177 C 0.17781 -0.07525 0.17972 -0.0771 0.1818 -0.07965 C 0.18476 -0.07918 0.1851 -0.07965 0.18684 -0.07687 C 0.18892 -0.0683 0.1917 -0.06043 0.19899 -0.05765 C 0.19986 -0.05348 0.20056 -0.04978 0.20056 -0.04515 " pathEditMode="relative" ptsTypes="fffffffffffffffffffffffffffffffffffffffffffffffffffffffA">
                                      <p:cBhvr>
                                        <p:cTn id="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0"/>
            <a:ext cx="7162800" cy="685800"/>
          </a:xfrm>
        </p:spPr>
        <p:txBody>
          <a:bodyPr/>
          <a:lstStyle/>
          <a:p>
            <a:r>
              <a:rPr lang="en-US" dirty="0" smtClean="0"/>
              <a:t>ORKA </a:t>
            </a:r>
            <a:r>
              <a:rPr lang="en-US" i="1" dirty="0" smtClean="0">
                <a:latin typeface="Symbol" pitchFamily="18" charset="2"/>
              </a:rPr>
              <a:t>K</a:t>
            </a:r>
            <a:r>
              <a:rPr lang="en-US" i="1" baseline="30000" dirty="0" smtClean="0">
                <a:latin typeface="Symbol" pitchFamily="18" charset="2"/>
              </a:rPr>
              <a:t>+</a:t>
            </a:r>
            <a:r>
              <a:rPr lang="en-US" i="1" dirty="0" smtClean="0">
                <a:latin typeface="Symbol" pitchFamily="18" charset="2"/>
                <a:sym typeface="Symbol"/>
              </a:rPr>
              <a:t></a:t>
            </a:r>
            <a:r>
              <a:rPr lang="en-US" i="1" dirty="0" smtClean="0">
                <a:latin typeface="Symbol" pitchFamily="18" charset="2"/>
              </a:rPr>
              <a:t>p</a:t>
            </a:r>
            <a:r>
              <a:rPr lang="en-US" baseline="30000" dirty="0" smtClean="0">
                <a:latin typeface="Symbol" pitchFamily="18" charset="2"/>
              </a:rPr>
              <a:t> </a:t>
            </a:r>
            <a:r>
              <a:rPr lang="en-US" i="1" baseline="30000" dirty="0" smtClean="0">
                <a:latin typeface="Symbol" pitchFamily="18" charset="2"/>
              </a:rPr>
              <a:t>+</a:t>
            </a:r>
            <a:r>
              <a:rPr lang="en-US" i="1" dirty="0" err="1" smtClean="0">
                <a:latin typeface="Symbol" pitchFamily="18" charset="2"/>
              </a:rPr>
              <a:t>nn</a:t>
            </a:r>
            <a:r>
              <a:rPr lang="en-US" i="1" dirty="0" smtClean="0">
                <a:latin typeface="Symbol" pitchFamily="18" charset="2"/>
              </a:rPr>
              <a:t>  </a:t>
            </a:r>
            <a:r>
              <a:rPr lang="en-US" dirty="0" smtClean="0">
                <a:latin typeface="+mn-lt"/>
              </a:rPr>
              <a:t>experiment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120" y="894080"/>
            <a:ext cx="3352800" cy="42672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Unique opportunity to collect 1000 event sample</a:t>
            </a:r>
          </a:p>
          <a:p>
            <a:endParaRPr lang="en-US" dirty="0" smtClean="0"/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generation experiment</a:t>
            </a:r>
          </a:p>
          <a:p>
            <a:endParaRPr lang="en-US" dirty="0" smtClean="0"/>
          </a:p>
          <a:p>
            <a:r>
              <a:rPr lang="en-US" dirty="0" smtClean="0"/>
              <a:t>Reuses </a:t>
            </a:r>
            <a:r>
              <a:rPr lang="en-US" dirty="0" err="1" smtClean="0"/>
              <a:t>Tevatron</a:t>
            </a:r>
            <a:r>
              <a:rPr lang="en-US" dirty="0" smtClean="0"/>
              <a:t> main ring magnets, CDF solenoid, and CDF infrastructure</a:t>
            </a:r>
          </a:p>
          <a:p>
            <a:endParaRPr lang="en-US" dirty="0" smtClean="0"/>
          </a:p>
          <a:p>
            <a:r>
              <a:rPr lang="en-US" dirty="0" smtClean="0"/>
              <a:t>Would be a day 1 experiment for Stage 1 Project X</a:t>
            </a:r>
          </a:p>
          <a:p>
            <a:endParaRPr lang="en-US" dirty="0" smtClean="0"/>
          </a:p>
          <a:p>
            <a:r>
              <a:rPr lang="en-US" dirty="0" smtClean="0"/>
              <a:t>Part of a greater Kaon program centered in CDF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14400" y="5692914"/>
            <a:ext cx="7315200" cy="707886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ORKA is a long term investment with returns up to and well beyond the start of the LBNE era.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476" y="76200"/>
            <a:ext cx="1311522" cy="12649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2590800" y="228600"/>
            <a:ext cx="228600" cy="0"/>
          </a:xfrm>
          <a:prstGeom prst="line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04920" y="2367280"/>
            <a:ext cx="5339080" cy="310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3200" y="127000"/>
            <a:ext cx="2438400" cy="203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959600" y="50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FFFFFF"/>
                </a:solidFill>
                <a:latin typeface="+mn-lt"/>
                <a:cs typeface="Symbol" charset="2"/>
              </a:rPr>
              <a:t>ORKA</a:t>
            </a:r>
            <a:endParaRPr lang="en-US" sz="1800" dirty="0" smtClean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16600" y="355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 smtClean="0">
                <a:solidFill>
                  <a:srgbClr val="FFFFFF"/>
                </a:solidFill>
                <a:latin typeface="+mn-lt"/>
                <a:cs typeface="Symbol" charset="2"/>
              </a:rPr>
              <a:t>CDF</a:t>
            </a:r>
            <a:endParaRPr lang="en-US" sz="1800" dirty="0" smtClean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6807200" y="889000"/>
            <a:ext cx="457200" cy="38100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22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 Term Challenges for Fermilab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proposed an exciting physics program this decade based on leveraging the capabilities of the existing accelerator complex. This involves:</a:t>
            </a:r>
          </a:p>
          <a:p>
            <a:pPr lvl="1"/>
            <a:r>
              <a:rPr lang="en-US" dirty="0" smtClean="0"/>
              <a:t>~Doubling total proton output (largely original) 8 </a:t>
            </a:r>
            <a:r>
              <a:rPr lang="en-US" dirty="0" err="1" smtClean="0"/>
              <a:t>GeV</a:t>
            </a:r>
            <a:r>
              <a:rPr lang="en-US" dirty="0" smtClean="0"/>
              <a:t> Proton Source to supply protons to the masses</a:t>
            </a:r>
          </a:p>
          <a:p>
            <a:pPr marL="530225" lvl="2" indent="0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/>
              <a:t>Proton Improvement Plan (PIP)</a:t>
            </a:r>
          </a:p>
          <a:p>
            <a:pPr lvl="1"/>
            <a:r>
              <a:rPr lang="en-US" dirty="0" smtClean="0"/>
              <a:t>Modifying Main Injector loading scheme to increase 120 </a:t>
            </a:r>
            <a:r>
              <a:rPr lang="en-US" dirty="0" err="1" smtClean="0"/>
              <a:t>GeV</a:t>
            </a:r>
            <a:r>
              <a:rPr lang="en-US" dirty="0" smtClean="0"/>
              <a:t> beam power from 300 kW to 700 kW for </a:t>
            </a:r>
            <a:r>
              <a:rPr lang="en-US" dirty="0" err="1" smtClean="0"/>
              <a:t>NO</a:t>
            </a:r>
            <a:r>
              <a:rPr lang="en-US" dirty="0" err="1" smtClean="0">
                <a:latin typeface="Symbol" charset="2"/>
                <a:cs typeface="Symbol" charset="2"/>
              </a:rPr>
              <a:t>n</a:t>
            </a:r>
            <a:r>
              <a:rPr lang="en-US" dirty="0" err="1" smtClean="0"/>
              <a:t>A</a:t>
            </a:r>
            <a:r>
              <a:rPr lang="en-US" dirty="0" smtClean="0"/>
              <a:t> and early LBNL</a:t>
            </a:r>
          </a:p>
          <a:p>
            <a:pPr marL="530225" lvl="2" indent="0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Accelerator and </a:t>
            </a:r>
            <a:r>
              <a:rPr lang="en-US" dirty="0" err="1" smtClean="0">
                <a:ea typeface="Wingdings"/>
                <a:cs typeface="Wingdings"/>
                <a:sym typeface="Wingdings"/>
              </a:rPr>
              <a:t>NuMI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 Upgrade (ANU)</a:t>
            </a:r>
          </a:p>
          <a:p>
            <a:pPr lvl="1"/>
            <a:r>
              <a:rPr lang="en-US" dirty="0" smtClean="0">
                <a:ea typeface="Wingdings"/>
                <a:cs typeface="Wingdings"/>
                <a:sym typeface="Wingdings"/>
              </a:rPr>
              <a:t>Clever schemes to deliver beam structure required by various experiments</a:t>
            </a:r>
          </a:p>
          <a:p>
            <a:pPr marL="530225" lvl="2" indent="0">
              <a:buNone/>
            </a:pP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ea typeface="Wingdings"/>
                <a:cs typeface="Wingdings"/>
                <a:sym typeface="Wingdings"/>
              </a:rPr>
              <a:t>Re-tasking hardware formerly used for anti-production and accumulation.</a:t>
            </a:r>
            <a:endParaRPr lang="en-US" dirty="0">
              <a:ea typeface="Wingdings"/>
              <a:cs typeface="Wingdings"/>
              <a:sym typeface="Wingding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953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142875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The Fermilab Accelerator Complex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39" y="744070"/>
            <a:ext cx="75946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Freeform 4"/>
          <p:cNvSpPr>
            <a:spLocks/>
          </p:cNvSpPr>
          <p:nvPr/>
        </p:nvSpPr>
        <p:spPr bwMode="auto">
          <a:xfrm>
            <a:off x="3993014" y="1369310"/>
            <a:ext cx="338138" cy="1203325"/>
          </a:xfrm>
          <a:custGeom>
            <a:avLst/>
            <a:gdLst>
              <a:gd name="T0" fmla="*/ 2147483647 w 117"/>
              <a:gd name="T1" fmla="*/ 2147483647 h 494"/>
              <a:gd name="T2" fmla="*/ 2147483647 w 117"/>
              <a:gd name="T3" fmla="*/ 2147483647 h 494"/>
              <a:gd name="T4" fmla="*/ 2147483647 w 117"/>
              <a:gd name="T5" fmla="*/ 2147483647 h 494"/>
              <a:gd name="T6" fmla="*/ 2147483647 w 117"/>
              <a:gd name="T7" fmla="*/ 2147483647 h 494"/>
              <a:gd name="T8" fmla="*/ 2147483647 w 117"/>
              <a:gd name="T9" fmla="*/ 0 h 4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"/>
              <a:gd name="T16" fmla="*/ 0 h 494"/>
              <a:gd name="T17" fmla="*/ 117 w 117"/>
              <a:gd name="T18" fmla="*/ 494 h 49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" h="494">
                <a:moveTo>
                  <a:pt x="60" y="494"/>
                </a:moveTo>
                <a:cubicBezTo>
                  <a:pt x="41" y="465"/>
                  <a:pt x="23" y="436"/>
                  <a:pt x="15" y="387"/>
                </a:cubicBezTo>
                <a:cubicBezTo>
                  <a:pt x="7" y="338"/>
                  <a:pt x="0" y="254"/>
                  <a:pt x="9" y="199"/>
                </a:cubicBezTo>
                <a:cubicBezTo>
                  <a:pt x="18" y="144"/>
                  <a:pt x="53" y="89"/>
                  <a:pt x="71" y="56"/>
                </a:cubicBezTo>
                <a:cubicBezTo>
                  <a:pt x="89" y="23"/>
                  <a:pt x="103" y="11"/>
                  <a:pt x="117" y="0"/>
                </a:cubicBezTo>
              </a:path>
            </a:pathLst>
          </a:cu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 flipV="1">
            <a:off x="4374014" y="1445510"/>
            <a:ext cx="266700" cy="2390775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 rot="-3300000">
            <a:off x="3295308" y="1363754"/>
            <a:ext cx="15414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>
                <a:latin typeface="Arial Unicode MS" pitchFamily="34" charset="-128"/>
              </a:rPr>
              <a:t>MiniBooNE/BNB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 rot="-4854802">
            <a:off x="4035877" y="1651885"/>
            <a:ext cx="8413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>
                <a:latin typeface="Arial Unicode MS" pitchFamily="34" charset="-128"/>
              </a:rPr>
              <a:t>NUMI</a:t>
            </a:r>
          </a:p>
        </p:txBody>
      </p:sp>
      <p:sp>
        <p:nvSpPr>
          <p:cNvPr id="40968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April 12, 2013</a:t>
            </a:r>
            <a:endParaRPr lang="en-US">
              <a:latin typeface="Arial" pitchFamily="34" charset="0"/>
            </a:endParaRPr>
          </a:p>
        </p:txBody>
      </p:sp>
      <p:sp>
        <p:nvSpPr>
          <p:cNvPr id="40969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975753-7295-4747-90BA-E4DFA853C60F}" type="slidenum">
              <a:rPr lang="en-US" smtClean="0">
                <a:latin typeface="Arial" pitchFamily="34" charset="0"/>
              </a:rPr>
              <a:pPr/>
              <a:t>28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0970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Michigan State University Seminar</a:t>
            </a:r>
          </a:p>
        </p:txBody>
      </p:sp>
      <p:sp>
        <p:nvSpPr>
          <p:cNvPr id="11" name="Freeform 10"/>
          <p:cNvSpPr/>
          <p:nvPr/>
        </p:nvSpPr>
        <p:spPr>
          <a:xfrm>
            <a:off x="882567" y="1633730"/>
            <a:ext cx="7564510" cy="4690456"/>
          </a:xfrm>
          <a:custGeom>
            <a:avLst/>
            <a:gdLst>
              <a:gd name="connsiteX0" fmla="*/ 425356 w 7970293"/>
              <a:gd name="connsiteY0" fmla="*/ 2454323 h 4945039"/>
              <a:gd name="connsiteX1" fmla="*/ 1380699 w 7970293"/>
              <a:gd name="connsiteY1" fmla="*/ 529988 h 4945039"/>
              <a:gd name="connsiteX2" fmla="*/ 2745475 w 7970293"/>
              <a:gd name="connsiteY2" fmla="*/ 257033 h 4945039"/>
              <a:gd name="connsiteX3" fmla="*/ 4042012 w 7970293"/>
              <a:gd name="connsiteY3" fmla="*/ 830239 h 4945039"/>
              <a:gd name="connsiteX4" fmla="*/ 4669809 w 7970293"/>
              <a:gd name="connsiteY4" fmla="*/ 475397 h 4945039"/>
              <a:gd name="connsiteX5" fmla="*/ 6321189 w 7970293"/>
              <a:gd name="connsiteY5" fmla="*/ 38669 h 4945039"/>
              <a:gd name="connsiteX6" fmla="*/ 7522191 w 7970293"/>
              <a:gd name="connsiteY6" fmla="*/ 243385 h 4945039"/>
              <a:gd name="connsiteX7" fmla="*/ 7399362 w 7970293"/>
              <a:gd name="connsiteY7" fmla="*/ 1021308 h 4945039"/>
              <a:gd name="connsiteX8" fmla="*/ 4096603 w 7970293"/>
              <a:gd name="connsiteY8" fmla="*/ 1963003 h 4945039"/>
              <a:gd name="connsiteX9" fmla="*/ 2827362 w 7970293"/>
              <a:gd name="connsiteY9" fmla="*/ 4597021 h 4945039"/>
              <a:gd name="connsiteX10" fmla="*/ 398060 w 7970293"/>
              <a:gd name="connsiteY10" fmla="*/ 4051111 h 4945039"/>
              <a:gd name="connsiteX11" fmla="*/ 425356 w 7970293"/>
              <a:gd name="connsiteY11" fmla="*/ 2454323 h 4945039"/>
              <a:gd name="connsiteX0" fmla="*/ 400335 w 7945272"/>
              <a:gd name="connsiteY0" fmla="*/ 2454323 h 4699379"/>
              <a:gd name="connsiteX1" fmla="*/ 1355678 w 7945272"/>
              <a:gd name="connsiteY1" fmla="*/ 529988 h 4699379"/>
              <a:gd name="connsiteX2" fmla="*/ 2720454 w 7945272"/>
              <a:gd name="connsiteY2" fmla="*/ 257033 h 4699379"/>
              <a:gd name="connsiteX3" fmla="*/ 4016991 w 7945272"/>
              <a:gd name="connsiteY3" fmla="*/ 830239 h 4699379"/>
              <a:gd name="connsiteX4" fmla="*/ 4644788 w 7945272"/>
              <a:gd name="connsiteY4" fmla="*/ 475397 h 4699379"/>
              <a:gd name="connsiteX5" fmla="*/ 6296168 w 7945272"/>
              <a:gd name="connsiteY5" fmla="*/ 38669 h 4699379"/>
              <a:gd name="connsiteX6" fmla="*/ 7497170 w 7945272"/>
              <a:gd name="connsiteY6" fmla="*/ 243385 h 4699379"/>
              <a:gd name="connsiteX7" fmla="*/ 7374341 w 7945272"/>
              <a:gd name="connsiteY7" fmla="*/ 1021308 h 4699379"/>
              <a:gd name="connsiteX8" fmla="*/ 4071582 w 7945272"/>
              <a:gd name="connsiteY8" fmla="*/ 1963003 h 4699379"/>
              <a:gd name="connsiteX9" fmla="*/ 2638568 w 7945272"/>
              <a:gd name="connsiteY9" fmla="*/ 4351361 h 4699379"/>
              <a:gd name="connsiteX10" fmla="*/ 373039 w 7945272"/>
              <a:gd name="connsiteY10" fmla="*/ 4051111 h 4699379"/>
              <a:gd name="connsiteX11" fmla="*/ 400335 w 7945272"/>
              <a:gd name="connsiteY11" fmla="*/ 2454323 h 4699379"/>
              <a:gd name="connsiteX0" fmla="*/ 400335 w 7940723"/>
              <a:gd name="connsiteY0" fmla="*/ 2454323 h 4692555"/>
              <a:gd name="connsiteX1" fmla="*/ 1355678 w 7940723"/>
              <a:gd name="connsiteY1" fmla="*/ 529988 h 4692555"/>
              <a:gd name="connsiteX2" fmla="*/ 2720454 w 7940723"/>
              <a:gd name="connsiteY2" fmla="*/ 257033 h 4692555"/>
              <a:gd name="connsiteX3" fmla="*/ 4016991 w 7940723"/>
              <a:gd name="connsiteY3" fmla="*/ 830239 h 4692555"/>
              <a:gd name="connsiteX4" fmla="*/ 4644788 w 7940723"/>
              <a:gd name="connsiteY4" fmla="*/ 475397 h 4692555"/>
              <a:gd name="connsiteX5" fmla="*/ 6296168 w 7940723"/>
              <a:gd name="connsiteY5" fmla="*/ 38669 h 4692555"/>
              <a:gd name="connsiteX6" fmla="*/ 7497170 w 7940723"/>
              <a:gd name="connsiteY6" fmla="*/ 243385 h 4692555"/>
              <a:gd name="connsiteX7" fmla="*/ 7374341 w 7940723"/>
              <a:gd name="connsiteY7" fmla="*/ 1021308 h 4692555"/>
              <a:gd name="connsiteX8" fmla="*/ 4098878 w 7940723"/>
              <a:gd name="connsiteY8" fmla="*/ 2003946 h 4692555"/>
              <a:gd name="connsiteX9" fmla="*/ 2638568 w 7940723"/>
              <a:gd name="connsiteY9" fmla="*/ 4351361 h 4692555"/>
              <a:gd name="connsiteX10" fmla="*/ 373039 w 7940723"/>
              <a:gd name="connsiteY10" fmla="*/ 4051111 h 4692555"/>
              <a:gd name="connsiteX11" fmla="*/ 400335 w 7940723"/>
              <a:gd name="connsiteY11" fmla="*/ 2454323 h 4692555"/>
              <a:gd name="connsiteX0" fmla="*/ 359391 w 7899779"/>
              <a:gd name="connsiteY0" fmla="*/ 2454323 h 4665260"/>
              <a:gd name="connsiteX1" fmla="*/ 1314734 w 7899779"/>
              <a:gd name="connsiteY1" fmla="*/ 529988 h 4665260"/>
              <a:gd name="connsiteX2" fmla="*/ 2679510 w 7899779"/>
              <a:gd name="connsiteY2" fmla="*/ 257033 h 4665260"/>
              <a:gd name="connsiteX3" fmla="*/ 3976047 w 7899779"/>
              <a:gd name="connsiteY3" fmla="*/ 830239 h 4665260"/>
              <a:gd name="connsiteX4" fmla="*/ 4603844 w 7899779"/>
              <a:gd name="connsiteY4" fmla="*/ 475397 h 4665260"/>
              <a:gd name="connsiteX5" fmla="*/ 6255224 w 7899779"/>
              <a:gd name="connsiteY5" fmla="*/ 38669 h 4665260"/>
              <a:gd name="connsiteX6" fmla="*/ 7456226 w 7899779"/>
              <a:gd name="connsiteY6" fmla="*/ 243385 h 4665260"/>
              <a:gd name="connsiteX7" fmla="*/ 7333397 w 7899779"/>
              <a:gd name="connsiteY7" fmla="*/ 1021308 h 4665260"/>
              <a:gd name="connsiteX8" fmla="*/ 4057934 w 7899779"/>
              <a:gd name="connsiteY8" fmla="*/ 2003946 h 4665260"/>
              <a:gd name="connsiteX9" fmla="*/ 2597624 w 7899779"/>
              <a:gd name="connsiteY9" fmla="*/ 4351361 h 4665260"/>
              <a:gd name="connsiteX10" fmla="*/ 373039 w 7899779"/>
              <a:gd name="connsiteY10" fmla="*/ 3887338 h 4665260"/>
              <a:gd name="connsiteX11" fmla="*/ 359391 w 7899779"/>
              <a:gd name="connsiteY11" fmla="*/ 2454323 h 4665260"/>
              <a:gd name="connsiteX0" fmla="*/ 197845 w 7528590"/>
              <a:gd name="connsiteY0" fmla="*/ 2429735 h 4431520"/>
              <a:gd name="connsiteX1" fmla="*/ 1153188 w 7528590"/>
              <a:gd name="connsiteY1" fmla="*/ 505400 h 4431520"/>
              <a:gd name="connsiteX2" fmla="*/ 2517964 w 7528590"/>
              <a:gd name="connsiteY2" fmla="*/ 232445 h 4431520"/>
              <a:gd name="connsiteX3" fmla="*/ 3814501 w 7528590"/>
              <a:gd name="connsiteY3" fmla="*/ 805651 h 4431520"/>
              <a:gd name="connsiteX4" fmla="*/ 4442298 w 7528590"/>
              <a:gd name="connsiteY4" fmla="*/ 450809 h 4431520"/>
              <a:gd name="connsiteX5" fmla="*/ 6093678 w 7528590"/>
              <a:gd name="connsiteY5" fmla="*/ 14081 h 4431520"/>
              <a:gd name="connsiteX6" fmla="*/ 7294680 w 7528590"/>
              <a:gd name="connsiteY6" fmla="*/ 218797 h 4431520"/>
              <a:gd name="connsiteX7" fmla="*/ 7192671 w 7528590"/>
              <a:gd name="connsiteY7" fmla="*/ 1279259 h 4431520"/>
              <a:gd name="connsiteX8" fmla="*/ 3896388 w 7528590"/>
              <a:gd name="connsiteY8" fmla="*/ 1979358 h 4431520"/>
              <a:gd name="connsiteX9" fmla="*/ 2436078 w 7528590"/>
              <a:gd name="connsiteY9" fmla="*/ 4326773 h 4431520"/>
              <a:gd name="connsiteX10" fmla="*/ 211493 w 7528590"/>
              <a:gd name="connsiteY10" fmla="*/ 3862750 h 4431520"/>
              <a:gd name="connsiteX11" fmla="*/ 197845 w 7528590"/>
              <a:gd name="connsiteY11" fmla="*/ 2429735 h 4431520"/>
              <a:gd name="connsiteX0" fmla="*/ 197845 w 7527450"/>
              <a:gd name="connsiteY0" fmla="*/ 2387393 h 4389179"/>
              <a:gd name="connsiteX1" fmla="*/ 1153188 w 7527450"/>
              <a:gd name="connsiteY1" fmla="*/ 463058 h 4389179"/>
              <a:gd name="connsiteX2" fmla="*/ 2517964 w 7527450"/>
              <a:gd name="connsiteY2" fmla="*/ 190103 h 4389179"/>
              <a:gd name="connsiteX3" fmla="*/ 3814501 w 7527450"/>
              <a:gd name="connsiteY3" fmla="*/ 763309 h 4389179"/>
              <a:gd name="connsiteX4" fmla="*/ 4442298 w 7527450"/>
              <a:gd name="connsiteY4" fmla="*/ 408467 h 4389179"/>
              <a:gd name="connsiteX5" fmla="*/ 6114498 w 7527450"/>
              <a:gd name="connsiteY5" fmla="*/ 22192 h 4389179"/>
              <a:gd name="connsiteX6" fmla="*/ 7294680 w 7527450"/>
              <a:gd name="connsiteY6" fmla="*/ 176455 h 4389179"/>
              <a:gd name="connsiteX7" fmla="*/ 7192671 w 7527450"/>
              <a:gd name="connsiteY7" fmla="*/ 1236917 h 4389179"/>
              <a:gd name="connsiteX8" fmla="*/ 3896388 w 7527450"/>
              <a:gd name="connsiteY8" fmla="*/ 1937016 h 4389179"/>
              <a:gd name="connsiteX9" fmla="*/ 2436078 w 7527450"/>
              <a:gd name="connsiteY9" fmla="*/ 4284431 h 4389179"/>
              <a:gd name="connsiteX10" fmla="*/ 211493 w 7527450"/>
              <a:gd name="connsiteY10" fmla="*/ 3820408 h 4389179"/>
              <a:gd name="connsiteX11" fmla="*/ 197845 w 7527450"/>
              <a:gd name="connsiteY11" fmla="*/ 2387393 h 4389179"/>
              <a:gd name="connsiteX0" fmla="*/ 197845 w 7527450"/>
              <a:gd name="connsiteY0" fmla="*/ 2391129 h 4392915"/>
              <a:gd name="connsiteX1" fmla="*/ 1153188 w 7527450"/>
              <a:gd name="connsiteY1" fmla="*/ 466794 h 4392915"/>
              <a:gd name="connsiteX2" fmla="*/ 2517964 w 7527450"/>
              <a:gd name="connsiteY2" fmla="*/ 193839 h 4392915"/>
              <a:gd name="connsiteX3" fmla="*/ 3814501 w 7527450"/>
              <a:gd name="connsiteY3" fmla="*/ 767045 h 4392915"/>
              <a:gd name="connsiteX4" fmla="*/ 4494349 w 7527450"/>
              <a:gd name="connsiteY4" fmla="*/ 462656 h 4392915"/>
              <a:gd name="connsiteX5" fmla="*/ 6114498 w 7527450"/>
              <a:gd name="connsiteY5" fmla="*/ 25928 h 4392915"/>
              <a:gd name="connsiteX6" fmla="*/ 7294680 w 7527450"/>
              <a:gd name="connsiteY6" fmla="*/ 180191 h 4392915"/>
              <a:gd name="connsiteX7" fmla="*/ 7192671 w 7527450"/>
              <a:gd name="connsiteY7" fmla="*/ 1240653 h 4392915"/>
              <a:gd name="connsiteX8" fmla="*/ 3896388 w 7527450"/>
              <a:gd name="connsiteY8" fmla="*/ 1940752 h 4392915"/>
              <a:gd name="connsiteX9" fmla="*/ 2436078 w 7527450"/>
              <a:gd name="connsiteY9" fmla="*/ 4288167 h 4392915"/>
              <a:gd name="connsiteX10" fmla="*/ 211493 w 7527450"/>
              <a:gd name="connsiteY10" fmla="*/ 3824144 h 4392915"/>
              <a:gd name="connsiteX11" fmla="*/ 197845 w 7527450"/>
              <a:gd name="connsiteY11" fmla="*/ 2391129 h 4392915"/>
              <a:gd name="connsiteX0" fmla="*/ 197845 w 7489650"/>
              <a:gd name="connsiteY0" fmla="*/ 2391129 h 4392915"/>
              <a:gd name="connsiteX1" fmla="*/ 1153188 w 7489650"/>
              <a:gd name="connsiteY1" fmla="*/ 466794 h 4392915"/>
              <a:gd name="connsiteX2" fmla="*/ 2517964 w 7489650"/>
              <a:gd name="connsiteY2" fmla="*/ 193839 h 4392915"/>
              <a:gd name="connsiteX3" fmla="*/ 3814501 w 7489650"/>
              <a:gd name="connsiteY3" fmla="*/ 767045 h 4392915"/>
              <a:gd name="connsiteX4" fmla="*/ 4494349 w 7489650"/>
              <a:gd name="connsiteY4" fmla="*/ 462656 h 4392915"/>
              <a:gd name="connsiteX5" fmla="*/ 6114498 w 7489650"/>
              <a:gd name="connsiteY5" fmla="*/ 25928 h 4392915"/>
              <a:gd name="connsiteX6" fmla="*/ 7294680 w 7489650"/>
              <a:gd name="connsiteY6" fmla="*/ 180191 h 4392915"/>
              <a:gd name="connsiteX7" fmla="*/ 7192671 w 7489650"/>
              <a:gd name="connsiteY7" fmla="*/ 1240653 h 4392915"/>
              <a:gd name="connsiteX8" fmla="*/ 4455246 w 7489650"/>
              <a:gd name="connsiteY8" fmla="*/ 2416141 h 4392915"/>
              <a:gd name="connsiteX9" fmla="*/ 2436078 w 7489650"/>
              <a:gd name="connsiteY9" fmla="*/ 4288167 h 4392915"/>
              <a:gd name="connsiteX10" fmla="*/ 211493 w 7489650"/>
              <a:gd name="connsiteY10" fmla="*/ 3824144 h 4392915"/>
              <a:gd name="connsiteX11" fmla="*/ 197845 w 7489650"/>
              <a:gd name="connsiteY11" fmla="*/ 2391129 h 4392915"/>
              <a:gd name="connsiteX0" fmla="*/ 254912 w 7546717"/>
              <a:gd name="connsiteY0" fmla="*/ 2391129 h 4560566"/>
              <a:gd name="connsiteX1" fmla="*/ 1210255 w 7546717"/>
              <a:gd name="connsiteY1" fmla="*/ 466794 h 4560566"/>
              <a:gd name="connsiteX2" fmla="*/ 2575031 w 7546717"/>
              <a:gd name="connsiteY2" fmla="*/ 193839 h 4560566"/>
              <a:gd name="connsiteX3" fmla="*/ 3871568 w 7546717"/>
              <a:gd name="connsiteY3" fmla="*/ 767045 h 4560566"/>
              <a:gd name="connsiteX4" fmla="*/ 4551416 w 7546717"/>
              <a:gd name="connsiteY4" fmla="*/ 462656 h 4560566"/>
              <a:gd name="connsiteX5" fmla="*/ 6171565 w 7546717"/>
              <a:gd name="connsiteY5" fmla="*/ 25928 h 4560566"/>
              <a:gd name="connsiteX6" fmla="*/ 7351747 w 7546717"/>
              <a:gd name="connsiteY6" fmla="*/ 180191 h 4560566"/>
              <a:gd name="connsiteX7" fmla="*/ 7249738 w 7546717"/>
              <a:gd name="connsiteY7" fmla="*/ 1240653 h 4560566"/>
              <a:gd name="connsiteX8" fmla="*/ 4512313 w 7546717"/>
              <a:gd name="connsiteY8" fmla="*/ 2416141 h 4560566"/>
              <a:gd name="connsiteX9" fmla="*/ 3290035 w 7546717"/>
              <a:gd name="connsiteY9" fmla="*/ 4474189 h 4560566"/>
              <a:gd name="connsiteX10" fmla="*/ 268560 w 7546717"/>
              <a:gd name="connsiteY10" fmla="*/ 3824144 h 4560566"/>
              <a:gd name="connsiteX11" fmla="*/ 254912 w 7546717"/>
              <a:gd name="connsiteY11" fmla="*/ 2391129 h 4560566"/>
              <a:gd name="connsiteX0" fmla="*/ 254912 w 7519786"/>
              <a:gd name="connsiteY0" fmla="*/ 2391129 h 4560566"/>
              <a:gd name="connsiteX1" fmla="*/ 1210255 w 7519786"/>
              <a:gd name="connsiteY1" fmla="*/ 466794 h 4560566"/>
              <a:gd name="connsiteX2" fmla="*/ 2575031 w 7519786"/>
              <a:gd name="connsiteY2" fmla="*/ 193839 h 4560566"/>
              <a:gd name="connsiteX3" fmla="*/ 3871568 w 7519786"/>
              <a:gd name="connsiteY3" fmla="*/ 767045 h 4560566"/>
              <a:gd name="connsiteX4" fmla="*/ 4551416 w 7519786"/>
              <a:gd name="connsiteY4" fmla="*/ 462656 h 4560566"/>
              <a:gd name="connsiteX5" fmla="*/ 6171565 w 7519786"/>
              <a:gd name="connsiteY5" fmla="*/ 25928 h 4560566"/>
              <a:gd name="connsiteX6" fmla="*/ 7351747 w 7519786"/>
              <a:gd name="connsiteY6" fmla="*/ 180191 h 4560566"/>
              <a:gd name="connsiteX7" fmla="*/ 7249738 w 7519786"/>
              <a:gd name="connsiteY7" fmla="*/ 1240653 h 4560566"/>
              <a:gd name="connsiteX8" fmla="*/ 4926282 w 7519786"/>
              <a:gd name="connsiteY8" fmla="*/ 2819189 h 4560566"/>
              <a:gd name="connsiteX9" fmla="*/ 3290035 w 7519786"/>
              <a:gd name="connsiteY9" fmla="*/ 4474189 h 4560566"/>
              <a:gd name="connsiteX10" fmla="*/ 268560 w 7519786"/>
              <a:gd name="connsiteY10" fmla="*/ 3824144 h 4560566"/>
              <a:gd name="connsiteX11" fmla="*/ 254912 w 7519786"/>
              <a:gd name="connsiteY11" fmla="*/ 2391129 h 4560566"/>
              <a:gd name="connsiteX0" fmla="*/ 258653 w 7523527"/>
              <a:gd name="connsiteY0" fmla="*/ 2391129 h 4656177"/>
              <a:gd name="connsiteX1" fmla="*/ 1213996 w 7523527"/>
              <a:gd name="connsiteY1" fmla="*/ 466794 h 4656177"/>
              <a:gd name="connsiteX2" fmla="*/ 2578772 w 7523527"/>
              <a:gd name="connsiteY2" fmla="*/ 193839 h 4656177"/>
              <a:gd name="connsiteX3" fmla="*/ 3875309 w 7523527"/>
              <a:gd name="connsiteY3" fmla="*/ 767045 h 4656177"/>
              <a:gd name="connsiteX4" fmla="*/ 4555157 w 7523527"/>
              <a:gd name="connsiteY4" fmla="*/ 462656 h 4656177"/>
              <a:gd name="connsiteX5" fmla="*/ 6175306 w 7523527"/>
              <a:gd name="connsiteY5" fmla="*/ 25928 h 4656177"/>
              <a:gd name="connsiteX6" fmla="*/ 7355488 w 7523527"/>
              <a:gd name="connsiteY6" fmla="*/ 180191 h 4656177"/>
              <a:gd name="connsiteX7" fmla="*/ 7253479 w 7523527"/>
              <a:gd name="connsiteY7" fmla="*/ 1240653 h 4656177"/>
              <a:gd name="connsiteX8" fmla="*/ 4930023 w 7523527"/>
              <a:gd name="connsiteY8" fmla="*/ 2819189 h 4656177"/>
              <a:gd name="connsiteX9" fmla="*/ 3345523 w 7523527"/>
              <a:gd name="connsiteY9" fmla="*/ 4577534 h 4656177"/>
              <a:gd name="connsiteX10" fmla="*/ 272301 w 7523527"/>
              <a:gd name="connsiteY10" fmla="*/ 3824144 h 4656177"/>
              <a:gd name="connsiteX11" fmla="*/ 258653 w 7523527"/>
              <a:gd name="connsiteY11" fmla="*/ 2391129 h 4656177"/>
              <a:gd name="connsiteX0" fmla="*/ 258653 w 7520249"/>
              <a:gd name="connsiteY0" fmla="*/ 2391129 h 4656177"/>
              <a:gd name="connsiteX1" fmla="*/ 1213996 w 7520249"/>
              <a:gd name="connsiteY1" fmla="*/ 466794 h 4656177"/>
              <a:gd name="connsiteX2" fmla="*/ 2578772 w 7520249"/>
              <a:gd name="connsiteY2" fmla="*/ 193839 h 4656177"/>
              <a:gd name="connsiteX3" fmla="*/ 3875309 w 7520249"/>
              <a:gd name="connsiteY3" fmla="*/ 767045 h 4656177"/>
              <a:gd name="connsiteX4" fmla="*/ 4555157 w 7520249"/>
              <a:gd name="connsiteY4" fmla="*/ 462656 h 4656177"/>
              <a:gd name="connsiteX5" fmla="*/ 6175306 w 7520249"/>
              <a:gd name="connsiteY5" fmla="*/ 25928 h 4656177"/>
              <a:gd name="connsiteX6" fmla="*/ 7355488 w 7520249"/>
              <a:gd name="connsiteY6" fmla="*/ 180191 h 4656177"/>
              <a:gd name="connsiteX7" fmla="*/ 7253479 w 7520249"/>
              <a:gd name="connsiteY7" fmla="*/ 1240653 h 4656177"/>
              <a:gd name="connsiteX8" fmla="*/ 4981770 w 7520249"/>
              <a:gd name="connsiteY8" fmla="*/ 2643501 h 4656177"/>
              <a:gd name="connsiteX9" fmla="*/ 3345523 w 7520249"/>
              <a:gd name="connsiteY9" fmla="*/ 4577534 h 4656177"/>
              <a:gd name="connsiteX10" fmla="*/ 272301 w 7520249"/>
              <a:gd name="connsiteY10" fmla="*/ 3824144 h 4656177"/>
              <a:gd name="connsiteX11" fmla="*/ 258653 w 7520249"/>
              <a:gd name="connsiteY11" fmla="*/ 2391129 h 465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20249" h="4656177">
                <a:moveTo>
                  <a:pt x="258653" y="2391129"/>
                </a:moveTo>
                <a:cubicBezTo>
                  <a:pt x="415602" y="1831571"/>
                  <a:pt x="827310" y="833009"/>
                  <a:pt x="1213996" y="466794"/>
                </a:cubicBezTo>
                <a:cubicBezTo>
                  <a:pt x="1600682" y="100579"/>
                  <a:pt x="2135220" y="143797"/>
                  <a:pt x="2578772" y="193839"/>
                </a:cubicBezTo>
                <a:cubicBezTo>
                  <a:pt x="3022324" y="243881"/>
                  <a:pt x="3545912" y="722242"/>
                  <a:pt x="3875309" y="767045"/>
                </a:cubicBezTo>
                <a:cubicBezTo>
                  <a:pt x="4204706" y="811848"/>
                  <a:pt x="4171824" y="586175"/>
                  <a:pt x="4555157" y="462656"/>
                </a:cubicBezTo>
                <a:cubicBezTo>
                  <a:pt x="4938490" y="339137"/>
                  <a:pt x="5708584" y="73006"/>
                  <a:pt x="6175306" y="25928"/>
                </a:cubicBezTo>
                <a:cubicBezTo>
                  <a:pt x="6642028" y="-21150"/>
                  <a:pt x="7175793" y="-22263"/>
                  <a:pt x="7355488" y="180191"/>
                </a:cubicBezTo>
                <a:cubicBezTo>
                  <a:pt x="7535183" y="382645"/>
                  <a:pt x="7649099" y="830101"/>
                  <a:pt x="7253479" y="1240653"/>
                </a:cubicBezTo>
                <a:cubicBezTo>
                  <a:pt x="6857859" y="1651205"/>
                  <a:pt x="5633096" y="2087354"/>
                  <a:pt x="4981770" y="2643501"/>
                </a:cubicBezTo>
                <a:cubicBezTo>
                  <a:pt x="4330444" y="3199648"/>
                  <a:pt x="3959672" y="4263635"/>
                  <a:pt x="3345523" y="4577534"/>
                </a:cubicBezTo>
                <a:cubicBezTo>
                  <a:pt x="2731374" y="4891433"/>
                  <a:pt x="786779" y="4188545"/>
                  <a:pt x="272301" y="3824144"/>
                </a:cubicBezTo>
                <a:cubicBezTo>
                  <a:pt x="-242177" y="3459743"/>
                  <a:pt x="101704" y="2950687"/>
                  <a:pt x="258653" y="2391129"/>
                </a:cubicBez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9752717">
            <a:off x="354843" y="1337481"/>
            <a:ext cx="3370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CC33"/>
                </a:solidFill>
              </a:rPr>
              <a:t>We will use all of this</a:t>
            </a:r>
            <a:endParaRPr lang="en-US" sz="2400" b="1" dirty="0">
              <a:solidFill>
                <a:srgbClr val="33CC33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>
          <a:xfrm>
            <a:off x="3295128" y="141152"/>
            <a:ext cx="454394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Booster</a:t>
            </a:r>
          </a:p>
        </p:txBody>
      </p:sp>
      <p:pic>
        <p:nvPicPr>
          <p:cNvPr id="43011" name="Picture 3" descr="BoosterR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6525" y="1299709"/>
            <a:ext cx="3927475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00075" y="1787525"/>
            <a:ext cx="8425996" cy="423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6688" indent="-166688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Accelerates </a:t>
            </a:r>
            <a:r>
              <a:rPr lang="en-US" dirty="0">
                <a:latin typeface="+mn-lt"/>
              </a:rPr>
              <a:t>the 400 MeV beam from </a:t>
            </a:r>
            <a:r>
              <a:rPr lang="en-US" dirty="0" smtClean="0">
                <a:latin typeface="+mn-lt"/>
              </a:rPr>
              <a:t/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the </a:t>
            </a:r>
            <a:r>
              <a:rPr lang="en-US" dirty="0" err="1">
                <a:latin typeface="+mn-lt"/>
              </a:rPr>
              <a:t>Linac</a:t>
            </a:r>
            <a:r>
              <a:rPr lang="en-US" dirty="0">
                <a:latin typeface="+mn-lt"/>
              </a:rPr>
              <a:t> to 8 </a:t>
            </a:r>
            <a:r>
              <a:rPr lang="en-US" dirty="0" err="1">
                <a:latin typeface="+mn-lt"/>
              </a:rPr>
              <a:t>GeV</a:t>
            </a:r>
            <a:endParaRPr lang="en-US" dirty="0">
              <a:latin typeface="+mn-lt"/>
            </a:endParaRP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>
                <a:solidFill>
                  <a:schemeClr val="accent2"/>
                </a:solidFill>
                <a:latin typeface="+mn-lt"/>
              </a:rPr>
              <a:t>Operates in a 15 Hz offset resonant circuit</a:t>
            </a:r>
          </a:p>
          <a:p>
            <a:pPr marL="800100" lvl="3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Cannot make required beam structure</a:t>
            </a:r>
          </a:p>
          <a:p>
            <a:pPr marL="800100" lvl="3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 smtClean="0">
                <a:solidFill>
                  <a:srgbClr val="FF0000"/>
                </a:solidFill>
                <a:latin typeface="+mn-lt"/>
              </a:rPr>
              <a:t>That’s why MECO wasn’t proposed there</a:t>
            </a:r>
            <a:endParaRPr lang="en-US" sz="1400" dirty="0">
              <a:solidFill>
                <a:srgbClr val="FF0000"/>
              </a:solidFill>
              <a:latin typeface="+mn-lt"/>
            </a:endParaRPr>
          </a:p>
          <a:p>
            <a:pPr marL="342900" lvl="2" indent="-114300">
              <a:spcBef>
                <a:spcPct val="50000"/>
              </a:spcBef>
              <a:buFontTx/>
              <a:buChar char="•"/>
              <a:defRPr/>
            </a:pPr>
            <a:r>
              <a:rPr lang="en-US" sz="1400" dirty="0">
                <a:solidFill>
                  <a:schemeClr val="accent2"/>
                </a:solidFill>
                <a:latin typeface="+mn-lt"/>
              </a:rPr>
              <a:t>Sets fundamental clock of accelerator </a:t>
            </a: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/>
            </a:r>
            <a:br>
              <a:rPr lang="en-US" sz="1400" dirty="0" smtClean="0">
                <a:solidFill>
                  <a:schemeClr val="accent2"/>
                </a:solidFill>
                <a:latin typeface="+mn-lt"/>
              </a:rPr>
            </a:br>
            <a:r>
              <a:rPr lang="en-US" sz="1400" dirty="0" smtClean="0">
                <a:solidFill>
                  <a:schemeClr val="accent2"/>
                </a:solidFill>
                <a:latin typeface="+mn-lt"/>
              </a:rPr>
              <a:t>complex</a:t>
            </a:r>
            <a:endParaRPr lang="en-US" sz="1400" dirty="0">
              <a:solidFill>
                <a:schemeClr val="accent2"/>
              </a:solidFill>
              <a:latin typeface="+mn-lt"/>
            </a:endParaRP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 More </a:t>
            </a:r>
            <a:r>
              <a:rPr lang="en-US" dirty="0">
                <a:latin typeface="+mn-lt"/>
              </a:rPr>
              <a:t>or less original </a:t>
            </a:r>
            <a:r>
              <a:rPr lang="en-US" dirty="0" smtClean="0">
                <a:latin typeface="+mn-lt"/>
              </a:rPr>
              <a:t>equipment</a:t>
            </a:r>
          </a:p>
          <a:p>
            <a:pPr marL="571500" lvl="1" indent="-114300">
              <a:spcBef>
                <a:spcPct val="50000"/>
              </a:spcBef>
              <a:buFontTx/>
              <a:buChar char="•"/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40+ years old</a:t>
            </a:r>
          </a:p>
          <a:p>
            <a:pPr marL="114300" indent="-114300">
              <a:spcBef>
                <a:spcPct val="50000"/>
              </a:spcBef>
              <a:buFontTx/>
              <a:buChar char="•"/>
              <a:defRPr/>
            </a:pP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Supplying beam to neutrino program and Mu2e will require ~doubling output</a:t>
            </a:r>
          </a:p>
          <a:p>
            <a:pPr marL="688975" lvl="1" indent="-231775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Hardware limits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latin typeface="+mn-lt"/>
                <a:sym typeface="Wingdings"/>
              </a:rPr>
              <a:t> </a:t>
            </a:r>
            <a:r>
              <a:rPr lang="en-US" dirty="0" smtClean="0">
                <a:latin typeface="+mn-lt"/>
                <a:sym typeface="Wingdings"/>
              </a:rPr>
              <a:t>Improve RF system</a:t>
            </a:r>
          </a:p>
          <a:p>
            <a:pPr marL="688975" lvl="1" indent="-231775">
              <a:spcBef>
                <a:spcPct val="50000"/>
              </a:spcBef>
              <a:buFontTx/>
              <a:buChar char="•"/>
              <a:defRPr/>
            </a:pPr>
            <a:r>
              <a:rPr lang="en-US" dirty="0" smtClean="0">
                <a:latin typeface="+mn-lt"/>
              </a:rPr>
              <a:t>Radiation limits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latin typeface="+mn-lt"/>
                <a:sym typeface="Wingdings"/>
              </a:rPr>
              <a:t> </a:t>
            </a:r>
            <a:r>
              <a:rPr lang="en-US" dirty="0" smtClean="0">
                <a:latin typeface="+mn-lt"/>
                <a:sym typeface="Wingdings"/>
              </a:rPr>
              <a:t>Improve acceleration efficiency</a:t>
            </a:r>
            <a:endParaRPr lang="en-US" dirty="0">
              <a:latin typeface="+mn-lt"/>
            </a:endParaRP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609600" y="127000"/>
            <a:ext cx="2011363" cy="161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Freeform 6"/>
          <p:cNvSpPr>
            <a:spLocks/>
          </p:cNvSpPr>
          <p:nvPr/>
        </p:nvSpPr>
        <p:spPr bwMode="auto">
          <a:xfrm>
            <a:off x="1966913" y="266700"/>
            <a:ext cx="1309687" cy="128588"/>
          </a:xfrm>
          <a:custGeom>
            <a:avLst/>
            <a:gdLst>
              <a:gd name="T0" fmla="*/ 2147483647 w 1413"/>
              <a:gd name="T1" fmla="*/ 2147483647 h 124"/>
              <a:gd name="T2" fmla="*/ 2147483647 w 1413"/>
              <a:gd name="T3" fmla="*/ 2147483647 h 124"/>
              <a:gd name="T4" fmla="*/ 0 w 1413"/>
              <a:gd name="T5" fmla="*/ 2147483647 h 124"/>
              <a:gd name="T6" fmla="*/ 0 60000 65536"/>
              <a:gd name="T7" fmla="*/ 0 60000 65536"/>
              <a:gd name="T8" fmla="*/ 0 60000 65536"/>
              <a:gd name="T9" fmla="*/ 0 w 1413"/>
              <a:gd name="T10" fmla="*/ 0 h 124"/>
              <a:gd name="T11" fmla="*/ 1413 w 1413"/>
              <a:gd name="T12" fmla="*/ 124 h 12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3" h="124">
                <a:moveTo>
                  <a:pt x="1413" y="92"/>
                </a:moveTo>
                <a:cubicBezTo>
                  <a:pt x="1199" y="46"/>
                  <a:pt x="985" y="0"/>
                  <a:pt x="750" y="5"/>
                </a:cubicBezTo>
                <a:cubicBezTo>
                  <a:pt x="515" y="10"/>
                  <a:pt x="134" y="102"/>
                  <a:pt x="0" y="124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54353" y="2787197"/>
            <a:ext cx="3533287" cy="5842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016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April 12, 2013</a:t>
            </a:r>
            <a:endParaRPr lang="en-US">
              <a:latin typeface="Arial" pitchFamily="34" charset="0"/>
            </a:endParaRPr>
          </a:p>
        </p:txBody>
      </p:sp>
      <p:sp>
        <p:nvSpPr>
          <p:cNvPr id="43017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5FC269-A968-410D-8E7D-3BE078982CEB}" type="slidenum">
              <a:rPr lang="en-US" smtClean="0">
                <a:latin typeface="Arial" pitchFamily="34" charset="0"/>
              </a:rPr>
              <a:pPr/>
              <a:t>29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3018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Michigan State University Seminar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41500" y="6128094"/>
            <a:ext cx="5724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3366FF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olidFill>
                  <a:srgbClr val="3366FF"/>
                </a:solidFill>
                <a:sym typeface="Wingdings"/>
              </a:rPr>
              <a:t> </a:t>
            </a:r>
            <a:r>
              <a:rPr lang="en-US" dirty="0" smtClean="0">
                <a:solidFill>
                  <a:srgbClr val="3366FF"/>
                </a:solidFill>
                <a:sym typeface="Wingdings"/>
              </a:rPr>
              <a:t>“Proton Improvement Plan” (whole separate talk)</a:t>
            </a:r>
            <a:endParaRPr lang="en-US" dirty="0">
              <a:solidFill>
                <a:srgbClr val="3366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Talk: Intensity Frontier at Fermilab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and Motivation</a:t>
            </a:r>
          </a:p>
          <a:p>
            <a:r>
              <a:rPr lang="en-US" dirty="0" smtClean="0"/>
              <a:t>Near Term Intensity Frontier Program</a:t>
            </a:r>
          </a:p>
          <a:p>
            <a:pPr lvl="1"/>
            <a:r>
              <a:rPr lang="en-US" dirty="0" err="1" smtClean="0"/>
              <a:t>NO</a:t>
            </a:r>
            <a:r>
              <a:rPr lang="en-US" dirty="0" err="1" smtClean="0">
                <a:latin typeface="Symbol" charset="2"/>
                <a:cs typeface="Symbol" charset="2"/>
              </a:rPr>
              <a:t>n</a:t>
            </a:r>
            <a:r>
              <a:rPr lang="en-US" dirty="0" err="1" smtClean="0"/>
              <a:t>A</a:t>
            </a:r>
            <a:endParaRPr lang="en-US" dirty="0" smtClean="0"/>
          </a:p>
          <a:p>
            <a:pPr lvl="1"/>
            <a:r>
              <a:rPr lang="en-US" dirty="0" smtClean="0"/>
              <a:t>g-2</a:t>
            </a:r>
          </a:p>
          <a:p>
            <a:pPr lvl="1"/>
            <a:r>
              <a:rPr lang="en-US" dirty="0" smtClean="0"/>
              <a:t>Mu2e</a:t>
            </a:r>
          </a:p>
          <a:p>
            <a:pPr lvl="1"/>
            <a:r>
              <a:rPr lang="en-US" dirty="0" smtClean="0"/>
              <a:t>ORKA</a:t>
            </a:r>
          </a:p>
          <a:p>
            <a:pPr lvl="1"/>
            <a:r>
              <a:rPr lang="en-US" dirty="0" smtClean="0"/>
              <a:t>Required accelerator modifications</a:t>
            </a:r>
          </a:p>
          <a:p>
            <a:r>
              <a:rPr lang="en-US" dirty="0" smtClean="0"/>
              <a:t>The Intensity Frontier with Project X</a:t>
            </a:r>
          </a:p>
          <a:p>
            <a:pPr lvl="1"/>
            <a:r>
              <a:rPr lang="en-US" dirty="0" smtClean="0"/>
              <a:t>Physics program</a:t>
            </a:r>
          </a:p>
          <a:p>
            <a:pPr lvl="1"/>
            <a:r>
              <a:rPr lang="en-US" dirty="0" smtClean="0"/>
              <a:t>Staged approach</a:t>
            </a:r>
          </a:p>
          <a:p>
            <a:pPr lvl="1"/>
            <a:r>
              <a:rPr lang="en-US" dirty="0" smtClean="0"/>
              <a:t>R&amp;D Program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16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363" y="2435225"/>
            <a:ext cx="4200525" cy="317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7251" name="Rectangle 3"/>
          <p:cNvSpPr>
            <a:spLocks noGrp="1" noChangeArrowheads="1"/>
          </p:cNvSpPr>
          <p:nvPr>
            <p:ph type="title"/>
          </p:nvPr>
        </p:nvSpPr>
        <p:spPr>
          <a:xfrm>
            <a:off x="3037393" y="217352"/>
            <a:ext cx="4105798" cy="463731"/>
          </a:xfrm>
        </p:spPr>
        <p:txBody>
          <a:bodyPr/>
          <a:lstStyle/>
          <a:p>
            <a:pPr>
              <a:defRPr/>
            </a:pPr>
            <a:r>
              <a:rPr lang="en-US" dirty="0"/>
              <a:t>Main </a:t>
            </a:r>
            <a:r>
              <a:rPr lang="en-US" dirty="0" smtClean="0"/>
              <a:t>Injector/Recycler</a:t>
            </a:r>
            <a:endParaRPr lang="en-US" dirty="0"/>
          </a:p>
        </p:txBody>
      </p:sp>
      <p:sp>
        <p:nvSpPr>
          <p:cNvPr id="437252" name="Text Box 4"/>
          <p:cNvSpPr txBox="1">
            <a:spLocks noChangeArrowheads="1"/>
          </p:cNvSpPr>
          <p:nvPr/>
        </p:nvSpPr>
        <p:spPr bwMode="auto">
          <a:xfrm>
            <a:off x="4822825" y="1236663"/>
            <a:ext cx="4191000" cy="5016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77800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Main Injector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Accelerates protons (or </a:t>
            </a:r>
            <a:r>
              <a:rPr lang="en-US" sz="1600" dirty="0" err="1" smtClean="0">
                <a:latin typeface="+mn-lt"/>
              </a:rPr>
              <a:t>pBars</a:t>
            </a:r>
            <a:r>
              <a:rPr lang="en-US" sz="1600" dirty="0" smtClean="0">
                <a:latin typeface="+mn-lt"/>
              </a:rPr>
              <a:t>) from 8 </a:t>
            </a:r>
            <a:r>
              <a:rPr lang="en-US" sz="1600" dirty="0" err="1" smtClean="0">
                <a:latin typeface="+mn-lt"/>
              </a:rPr>
              <a:t>GeV</a:t>
            </a:r>
            <a:r>
              <a:rPr lang="en-US" sz="1600" dirty="0" smtClean="0">
                <a:latin typeface="+mn-lt"/>
              </a:rPr>
              <a:t> to 120 or 150 </a:t>
            </a:r>
            <a:r>
              <a:rPr lang="en-US" sz="1600" dirty="0" err="1" smtClean="0">
                <a:latin typeface="+mn-lt"/>
              </a:rPr>
              <a:t>GeV</a:t>
            </a:r>
            <a:endParaRPr lang="en-US" sz="1600" dirty="0" smtClean="0">
              <a:latin typeface="+mn-lt"/>
            </a:endParaRP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Can hold up to 12 Booster batches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endParaRPr lang="en-US" sz="1600" dirty="0">
              <a:latin typeface="+mn-lt"/>
            </a:endParaRPr>
          </a:p>
          <a:p>
            <a:pPr marL="177800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Recycler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Permanent magnet 8 </a:t>
            </a:r>
            <a:r>
              <a:rPr lang="en-US" sz="1600" dirty="0" err="1" smtClean="0">
                <a:latin typeface="+mn-lt"/>
              </a:rPr>
              <a:t>GeV</a:t>
            </a:r>
            <a:r>
              <a:rPr lang="en-US" sz="1600" dirty="0" smtClean="0">
                <a:latin typeface="+mn-lt"/>
              </a:rPr>
              <a:t> storage ring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During </a:t>
            </a:r>
            <a:r>
              <a:rPr lang="en-US" sz="1600" dirty="0" err="1" smtClean="0">
                <a:latin typeface="+mn-lt"/>
              </a:rPr>
              <a:t>Tevatron</a:t>
            </a:r>
            <a:r>
              <a:rPr lang="en-US" sz="1600" dirty="0" smtClean="0">
                <a:latin typeface="+mn-lt"/>
              </a:rPr>
              <a:t> program, used to store </a:t>
            </a:r>
            <a:r>
              <a:rPr lang="en-US" sz="1600" dirty="0" err="1" smtClean="0">
                <a:latin typeface="+mn-lt"/>
              </a:rPr>
              <a:t>pBars</a:t>
            </a:r>
            <a:endParaRPr lang="en-US" sz="1600" dirty="0" smtClean="0">
              <a:latin typeface="+mn-lt"/>
            </a:endParaRP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Currently being configured to pre-stack protons for loading into the Main Injector</a:t>
            </a:r>
          </a:p>
          <a:p>
            <a:pPr marL="635000" lvl="1" indent="-177800">
              <a:spcBef>
                <a:spcPct val="50000"/>
              </a:spcBef>
              <a:buFontTx/>
              <a:buChar char="•"/>
              <a:defRPr/>
            </a:pPr>
            <a:r>
              <a:rPr lang="en-US" sz="1600" dirty="0" smtClean="0">
                <a:latin typeface="+mn-lt"/>
              </a:rPr>
              <a:t>In the future, it will be used to re-bunch protons for the g-2 and Mu2e experiments.</a:t>
            </a:r>
            <a:endParaRPr lang="en-US" sz="1600" dirty="0">
              <a:latin typeface="+mn-lt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5063295" y="1238250"/>
            <a:ext cx="1303588" cy="323850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2233613" y="922338"/>
            <a:ext cx="2896818" cy="3719512"/>
          </a:xfrm>
          <a:custGeom>
            <a:avLst/>
            <a:gdLst>
              <a:gd name="T0" fmla="*/ 3205023 w 10212"/>
              <a:gd name="T1" fmla="*/ 332217 h 9954"/>
              <a:gd name="T2" fmla="*/ 2563516 w 10212"/>
              <a:gd name="T3" fmla="*/ 147237 h 9954"/>
              <a:gd name="T4" fmla="*/ 1556062 w 10212"/>
              <a:gd name="T5" fmla="*/ 1214890 h 9954"/>
              <a:gd name="T6" fmla="*/ 0 w 10212"/>
              <a:gd name="T7" fmla="*/ 3719785 h 9954"/>
              <a:gd name="T8" fmla="*/ 0 60000 65536"/>
              <a:gd name="T9" fmla="*/ 0 60000 65536"/>
              <a:gd name="T10" fmla="*/ 0 60000 65536"/>
              <a:gd name="T11" fmla="*/ 0 60000 65536"/>
              <a:gd name="T12" fmla="*/ 0 w 10212"/>
              <a:gd name="T13" fmla="*/ 0 h 9954"/>
              <a:gd name="T14" fmla="*/ 10212 w 10212"/>
              <a:gd name="T15" fmla="*/ 9954 h 995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12" h="9954">
                <a:moveTo>
                  <a:pt x="10212" y="889"/>
                </a:moveTo>
                <a:cubicBezTo>
                  <a:pt x="9712" y="561"/>
                  <a:pt x="9044" y="0"/>
                  <a:pt x="8168" y="394"/>
                </a:cubicBezTo>
                <a:cubicBezTo>
                  <a:pt x="7292" y="788"/>
                  <a:pt x="6318" y="1657"/>
                  <a:pt x="4958" y="3251"/>
                </a:cubicBezTo>
                <a:cubicBezTo>
                  <a:pt x="3598" y="4846"/>
                  <a:pt x="1034" y="8560"/>
                  <a:pt x="0" y="9954"/>
                </a:cubicBezTo>
              </a:path>
            </a:pathLst>
          </a:custGeom>
          <a:noFill/>
          <a:ln w="25400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047693" y="2971856"/>
            <a:ext cx="916364" cy="285750"/>
          </a:xfrm>
          <a:prstGeom prst="rect">
            <a:avLst/>
          </a:prstGeom>
          <a:noFill/>
          <a:ln w="254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44040" name="Freeform 8"/>
          <p:cNvSpPr>
            <a:spLocks/>
          </p:cNvSpPr>
          <p:nvPr/>
        </p:nvSpPr>
        <p:spPr bwMode="auto">
          <a:xfrm>
            <a:off x="2316163" y="2263970"/>
            <a:ext cx="2808753" cy="868168"/>
          </a:xfrm>
          <a:custGeom>
            <a:avLst/>
            <a:gdLst>
              <a:gd name="T0" fmla="*/ 2147483647 w 2281"/>
              <a:gd name="T1" fmla="*/ 2147483647 h 548"/>
              <a:gd name="T2" fmla="*/ 2147483647 w 2281"/>
              <a:gd name="T3" fmla="*/ 2147483647 h 548"/>
              <a:gd name="T4" fmla="*/ 0 w 2281"/>
              <a:gd name="T5" fmla="*/ 2147483647 h 548"/>
              <a:gd name="T6" fmla="*/ 0 60000 65536"/>
              <a:gd name="T7" fmla="*/ 0 60000 65536"/>
              <a:gd name="T8" fmla="*/ 0 60000 65536"/>
              <a:gd name="T9" fmla="*/ 0 w 2281"/>
              <a:gd name="T10" fmla="*/ 0 h 548"/>
              <a:gd name="T11" fmla="*/ 2281 w 2281"/>
              <a:gd name="T12" fmla="*/ 548 h 548"/>
              <a:gd name="connsiteX0" fmla="*/ 10591 w 10591"/>
              <a:gd name="connsiteY0" fmla="*/ 6895 h 9153"/>
              <a:gd name="connsiteX1" fmla="*/ 6861 w 10591"/>
              <a:gd name="connsiteY1" fmla="*/ 84 h 9153"/>
              <a:gd name="connsiteX2" fmla="*/ 0 w 10591"/>
              <a:gd name="connsiteY2" fmla="*/ 9153 h 9153"/>
              <a:gd name="connsiteX0" fmla="*/ 10000 w 10000"/>
              <a:gd name="connsiteY0" fmla="*/ 8436 h 10903"/>
              <a:gd name="connsiteX1" fmla="*/ 7852 w 10000"/>
              <a:gd name="connsiteY1" fmla="*/ 82 h 10903"/>
              <a:gd name="connsiteX2" fmla="*/ 0 w 10000"/>
              <a:gd name="connsiteY2" fmla="*/ 10903 h 1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0" h="10903">
                <a:moveTo>
                  <a:pt x="10000" y="8436"/>
                </a:moveTo>
                <a:cubicBezTo>
                  <a:pt x="9512" y="7798"/>
                  <a:pt x="9425" y="-935"/>
                  <a:pt x="7852" y="82"/>
                </a:cubicBezTo>
                <a:cubicBezTo>
                  <a:pt x="6279" y="1098"/>
                  <a:pt x="1349" y="8829"/>
                  <a:pt x="0" y="10903"/>
                </a:cubicBezTo>
              </a:path>
            </a:pathLst>
          </a:custGeom>
          <a:noFill/>
          <a:ln w="25400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404813" y="203200"/>
            <a:ext cx="2374900" cy="190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2" name="Freeform 10"/>
          <p:cNvSpPr>
            <a:spLocks/>
          </p:cNvSpPr>
          <p:nvPr/>
        </p:nvSpPr>
        <p:spPr bwMode="auto">
          <a:xfrm>
            <a:off x="819150" y="303213"/>
            <a:ext cx="2200275" cy="182562"/>
          </a:xfrm>
          <a:custGeom>
            <a:avLst/>
            <a:gdLst>
              <a:gd name="T0" fmla="*/ 2147483647 w 1567"/>
              <a:gd name="T1" fmla="*/ 2147483647 h 158"/>
              <a:gd name="T2" fmla="*/ 2147483647 w 1567"/>
              <a:gd name="T3" fmla="*/ 2147483647 h 158"/>
              <a:gd name="T4" fmla="*/ 2147483647 w 1567"/>
              <a:gd name="T5" fmla="*/ 0 h 158"/>
              <a:gd name="T6" fmla="*/ 2147483647 w 1567"/>
              <a:gd name="T7" fmla="*/ 2147483647 h 158"/>
              <a:gd name="T8" fmla="*/ 2147483647 w 1567"/>
              <a:gd name="T9" fmla="*/ 2147483647 h 1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67"/>
              <a:gd name="T16" fmla="*/ 0 h 158"/>
              <a:gd name="T17" fmla="*/ 1567 w 1567"/>
              <a:gd name="T18" fmla="*/ 158 h 1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67" h="158">
                <a:moveTo>
                  <a:pt x="1567" y="112"/>
                </a:moveTo>
                <a:cubicBezTo>
                  <a:pt x="1320" y="83"/>
                  <a:pt x="1074" y="55"/>
                  <a:pt x="874" y="36"/>
                </a:cubicBezTo>
                <a:cubicBezTo>
                  <a:pt x="674" y="17"/>
                  <a:pt x="505" y="0"/>
                  <a:pt x="369" y="0"/>
                </a:cubicBezTo>
                <a:cubicBezTo>
                  <a:pt x="233" y="0"/>
                  <a:pt x="116" y="10"/>
                  <a:pt x="58" y="36"/>
                </a:cubicBezTo>
                <a:cubicBezTo>
                  <a:pt x="0" y="62"/>
                  <a:pt x="11" y="110"/>
                  <a:pt x="22" y="158"/>
                </a:cubicBezTo>
              </a:path>
            </a:pathLst>
          </a:cu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4043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April 12, 2013</a:t>
            </a:r>
            <a:endParaRPr lang="en-US">
              <a:latin typeface="Arial" pitchFamily="34" charset="0"/>
            </a:endParaRPr>
          </a:p>
        </p:txBody>
      </p:sp>
      <p:sp>
        <p:nvSpPr>
          <p:cNvPr id="44044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547F9A5-7614-4487-BD23-32200D1CEF2A}" type="slidenum">
              <a:rPr lang="en-US" smtClean="0">
                <a:latin typeface="Arial" pitchFamily="34" charset="0"/>
              </a:rPr>
              <a:pPr/>
              <a:t>30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44045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Michigan State University Seminar</a:t>
            </a:r>
          </a:p>
        </p:txBody>
      </p:sp>
    </p:spTree>
    <p:extLst>
      <p:ext uri="{BB962C8B-B14F-4D97-AF65-F5344CB8AC3E}">
        <p14:creationId xmlns:p14="http://schemas.microsoft.com/office/powerpoint/2010/main" val="287217840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8779" y="0"/>
            <a:ext cx="7162800" cy="52644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NO</a:t>
            </a:r>
            <a:r>
              <a:rPr lang="en-US" dirty="0" err="1" smtClean="0">
                <a:latin typeface="Symbol" pitchFamily="18" charset="2"/>
              </a:rPr>
              <a:t>n</a:t>
            </a:r>
            <a:r>
              <a:rPr lang="en-US" dirty="0" err="1" smtClean="0"/>
              <a:t>A</a:t>
            </a:r>
            <a:r>
              <a:rPr lang="en-US" dirty="0" smtClean="0"/>
              <a:t> time line improvements</a:t>
            </a:r>
            <a:endParaRPr lang="en-US" dirty="0"/>
          </a:p>
        </p:txBody>
      </p:sp>
      <p:pic>
        <p:nvPicPr>
          <p:cNvPr id="47107" name="Picture 4" descr="minos_timelin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28" b="24496"/>
          <a:stretch>
            <a:fillRect/>
          </a:stretch>
        </p:blipFill>
        <p:spPr bwMode="auto">
          <a:xfrm>
            <a:off x="4290161" y="751759"/>
            <a:ext cx="4724400" cy="2043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8" name="Picture 5" descr="nova_timelin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9" t="14828" r="7996" b="28329"/>
          <a:stretch>
            <a:fillRect/>
          </a:stretch>
        </p:blipFill>
        <p:spPr bwMode="auto">
          <a:xfrm>
            <a:off x="4290160" y="2961559"/>
            <a:ext cx="4719637" cy="2276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7795360" y="751759"/>
            <a:ext cx="12223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300 kW</a:t>
            </a:r>
          </a:p>
        </p:txBody>
      </p:sp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7795360" y="2961559"/>
            <a:ext cx="12223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700 kW</a:t>
            </a:r>
          </a:p>
        </p:txBody>
      </p:sp>
      <p:sp>
        <p:nvSpPr>
          <p:cNvPr id="47111" name="TextBox 12"/>
          <p:cNvSpPr txBox="1">
            <a:spLocks noChangeArrowheads="1"/>
          </p:cNvSpPr>
          <p:nvPr/>
        </p:nvSpPr>
        <p:spPr bwMode="auto">
          <a:xfrm>
            <a:off x="603070" y="1113500"/>
            <a:ext cx="3581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 err="1" smtClean="0"/>
              <a:t>Tevatron</a:t>
            </a:r>
            <a:r>
              <a:rPr lang="en-US" sz="2000" dirty="0" smtClean="0"/>
              <a:t> era: </a:t>
            </a:r>
            <a:r>
              <a:rPr lang="en-US" sz="2000" dirty="0"/>
              <a:t>must allow time at injection energy to load protons into Main Injector</a:t>
            </a:r>
          </a:p>
        </p:txBody>
      </p:sp>
      <p:sp>
        <p:nvSpPr>
          <p:cNvPr id="47112" name="TextBox 13"/>
          <p:cNvSpPr txBox="1">
            <a:spLocks noChangeArrowheads="1"/>
          </p:cNvSpPr>
          <p:nvPr/>
        </p:nvSpPr>
        <p:spPr bwMode="auto">
          <a:xfrm>
            <a:off x="556360" y="3494959"/>
            <a:ext cx="3581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Upgrade: a new transfer line will allow us to “</a:t>
            </a:r>
            <a:r>
              <a:rPr lang="en-US" sz="2000" dirty="0" err="1"/>
              <a:t>prestack</a:t>
            </a:r>
            <a:r>
              <a:rPr lang="en-US" sz="2000" dirty="0"/>
              <a:t>” in the Recycler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966560" y="4409359"/>
            <a:ext cx="11430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363148" y="4866559"/>
            <a:ext cx="5908212" cy="1219201"/>
          </a:xfrm>
          <a:custGeom>
            <a:avLst/>
            <a:gdLst>
              <a:gd name="connsiteX0" fmla="*/ 5292290 w 5361271"/>
              <a:gd name="connsiteY0" fmla="*/ 0 h 1241659"/>
              <a:gd name="connsiteX1" fmla="*/ 5070909 w 5361271"/>
              <a:gd name="connsiteY1" fmla="*/ 529390 h 1241659"/>
              <a:gd name="connsiteX2" fmla="*/ 3550118 w 5361271"/>
              <a:gd name="connsiteY2" fmla="*/ 673768 h 1241659"/>
              <a:gd name="connsiteX3" fmla="*/ 1779069 w 5361271"/>
              <a:gd name="connsiteY3" fmla="*/ 519764 h 1241659"/>
              <a:gd name="connsiteX4" fmla="*/ 113899 w 5361271"/>
              <a:gd name="connsiteY4" fmla="*/ 885524 h 1241659"/>
              <a:gd name="connsiteX5" fmla="*/ 1095676 w 5361271"/>
              <a:gd name="connsiteY5" fmla="*/ 1241659 h 1241659"/>
              <a:gd name="connsiteX0" fmla="*/ 5292290 w 5438347"/>
              <a:gd name="connsiteY0" fmla="*/ 4813 h 1246472"/>
              <a:gd name="connsiteX1" fmla="*/ 5401450 w 5438347"/>
              <a:gd name="connsiteY1" fmla="*/ 88232 h 1246472"/>
              <a:gd name="connsiteX2" fmla="*/ 5070909 w 5438347"/>
              <a:gd name="connsiteY2" fmla="*/ 534203 h 1246472"/>
              <a:gd name="connsiteX3" fmla="*/ 3550118 w 5438347"/>
              <a:gd name="connsiteY3" fmla="*/ 678581 h 1246472"/>
              <a:gd name="connsiteX4" fmla="*/ 1779069 w 5438347"/>
              <a:gd name="connsiteY4" fmla="*/ 524577 h 1246472"/>
              <a:gd name="connsiteX5" fmla="*/ 113899 w 5438347"/>
              <a:gd name="connsiteY5" fmla="*/ 890337 h 1246472"/>
              <a:gd name="connsiteX6" fmla="*/ 1095676 w 5438347"/>
              <a:gd name="connsiteY6" fmla="*/ 1246472 h 1246472"/>
              <a:gd name="connsiteX0" fmla="*/ 5292290 w 5510366"/>
              <a:gd name="connsiteY0" fmla="*/ 4813 h 1246472"/>
              <a:gd name="connsiteX1" fmla="*/ 5473469 w 5510366"/>
              <a:gd name="connsiteY1" fmla="*/ 88232 h 1246472"/>
              <a:gd name="connsiteX2" fmla="*/ 5070909 w 5510366"/>
              <a:gd name="connsiteY2" fmla="*/ 534203 h 1246472"/>
              <a:gd name="connsiteX3" fmla="*/ 3550118 w 5510366"/>
              <a:gd name="connsiteY3" fmla="*/ 678581 h 1246472"/>
              <a:gd name="connsiteX4" fmla="*/ 1779069 w 5510366"/>
              <a:gd name="connsiteY4" fmla="*/ 524577 h 1246472"/>
              <a:gd name="connsiteX5" fmla="*/ 113899 w 5510366"/>
              <a:gd name="connsiteY5" fmla="*/ 890337 h 1246472"/>
              <a:gd name="connsiteX6" fmla="*/ 1095676 w 5510366"/>
              <a:gd name="connsiteY6" fmla="*/ 1246472 h 1246472"/>
              <a:gd name="connsiteX0" fmla="*/ 5402883 w 5620959"/>
              <a:gd name="connsiteY0" fmla="*/ 4813 h 1307432"/>
              <a:gd name="connsiteX1" fmla="*/ 5584062 w 5620959"/>
              <a:gd name="connsiteY1" fmla="*/ 88232 h 1307432"/>
              <a:gd name="connsiteX2" fmla="*/ 5181502 w 5620959"/>
              <a:gd name="connsiteY2" fmla="*/ 534203 h 1307432"/>
              <a:gd name="connsiteX3" fmla="*/ 3660711 w 5620959"/>
              <a:gd name="connsiteY3" fmla="*/ 678581 h 1307432"/>
              <a:gd name="connsiteX4" fmla="*/ 1889662 w 5620959"/>
              <a:gd name="connsiteY4" fmla="*/ 524577 h 1307432"/>
              <a:gd name="connsiteX5" fmla="*/ 224492 w 5620959"/>
              <a:gd name="connsiteY5" fmla="*/ 890337 h 1307432"/>
              <a:gd name="connsiteX6" fmla="*/ 542708 w 5620959"/>
              <a:gd name="connsiteY6" fmla="*/ 1307432 h 1307432"/>
              <a:gd name="connsiteX0" fmla="*/ 5402883 w 5548940"/>
              <a:gd name="connsiteY0" fmla="*/ 0 h 1302619"/>
              <a:gd name="connsiteX1" fmla="*/ 5512043 w 5548940"/>
              <a:gd name="connsiteY1" fmla="*/ 235819 h 1302619"/>
              <a:gd name="connsiteX2" fmla="*/ 5181502 w 5548940"/>
              <a:gd name="connsiteY2" fmla="*/ 529390 h 1302619"/>
              <a:gd name="connsiteX3" fmla="*/ 3660711 w 5548940"/>
              <a:gd name="connsiteY3" fmla="*/ 673768 h 1302619"/>
              <a:gd name="connsiteX4" fmla="*/ 1889662 w 5548940"/>
              <a:gd name="connsiteY4" fmla="*/ 519764 h 1302619"/>
              <a:gd name="connsiteX5" fmla="*/ 224492 w 5548940"/>
              <a:gd name="connsiteY5" fmla="*/ 885524 h 1302619"/>
              <a:gd name="connsiteX6" fmla="*/ 542708 w 5548940"/>
              <a:gd name="connsiteY6" fmla="*/ 1302619 h 1302619"/>
              <a:gd name="connsiteX0" fmla="*/ 5584063 w 5584694"/>
              <a:gd name="connsiteY0" fmla="*/ 0 h 1295400"/>
              <a:gd name="connsiteX1" fmla="*/ 5512043 w 5584694"/>
              <a:gd name="connsiteY1" fmla="*/ 228600 h 1295400"/>
              <a:gd name="connsiteX2" fmla="*/ 5181502 w 5584694"/>
              <a:gd name="connsiteY2" fmla="*/ 522171 h 1295400"/>
              <a:gd name="connsiteX3" fmla="*/ 3660711 w 5584694"/>
              <a:gd name="connsiteY3" fmla="*/ 666549 h 1295400"/>
              <a:gd name="connsiteX4" fmla="*/ 1889662 w 5584694"/>
              <a:gd name="connsiteY4" fmla="*/ 512545 h 1295400"/>
              <a:gd name="connsiteX5" fmla="*/ 224492 w 5584694"/>
              <a:gd name="connsiteY5" fmla="*/ 878305 h 1295400"/>
              <a:gd name="connsiteX6" fmla="*/ 542708 w 5584694"/>
              <a:gd name="connsiteY6" fmla="*/ 1295400 h 1295400"/>
              <a:gd name="connsiteX0" fmla="*/ 5584063 w 5584063"/>
              <a:gd name="connsiteY0" fmla="*/ 0 h 1295400"/>
              <a:gd name="connsiteX1" fmla="*/ 5181502 w 5584063"/>
              <a:gd name="connsiteY1" fmla="*/ 522171 h 1295400"/>
              <a:gd name="connsiteX2" fmla="*/ 3660711 w 5584063"/>
              <a:gd name="connsiteY2" fmla="*/ 666549 h 1295400"/>
              <a:gd name="connsiteX3" fmla="*/ 1889662 w 5584063"/>
              <a:gd name="connsiteY3" fmla="*/ 512545 h 1295400"/>
              <a:gd name="connsiteX4" fmla="*/ 224492 w 5584063"/>
              <a:gd name="connsiteY4" fmla="*/ 878305 h 1295400"/>
              <a:gd name="connsiteX5" fmla="*/ 542708 w 5584063"/>
              <a:gd name="connsiteY5" fmla="*/ 1295400 h 1295400"/>
              <a:gd name="connsiteX0" fmla="*/ 5584063 w 5584063"/>
              <a:gd name="connsiteY0" fmla="*/ 0 h 1219201"/>
              <a:gd name="connsiteX1" fmla="*/ 5181502 w 5584063"/>
              <a:gd name="connsiteY1" fmla="*/ 445972 h 1219201"/>
              <a:gd name="connsiteX2" fmla="*/ 3660711 w 5584063"/>
              <a:gd name="connsiteY2" fmla="*/ 590350 h 1219201"/>
              <a:gd name="connsiteX3" fmla="*/ 1889662 w 5584063"/>
              <a:gd name="connsiteY3" fmla="*/ 436346 h 1219201"/>
              <a:gd name="connsiteX4" fmla="*/ 224492 w 5584063"/>
              <a:gd name="connsiteY4" fmla="*/ 802106 h 1219201"/>
              <a:gd name="connsiteX5" fmla="*/ 542708 w 5584063"/>
              <a:gd name="connsiteY5" fmla="*/ 1219201 h 1219201"/>
              <a:gd name="connsiteX0" fmla="*/ 5584063 w 5584063"/>
              <a:gd name="connsiteY0" fmla="*/ 0 h 1219201"/>
              <a:gd name="connsiteX1" fmla="*/ 5181502 w 5584063"/>
              <a:gd name="connsiteY1" fmla="*/ 445972 h 1219201"/>
              <a:gd name="connsiteX2" fmla="*/ 3660711 w 5584063"/>
              <a:gd name="connsiteY2" fmla="*/ 590350 h 1219201"/>
              <a:gd name="connsiteX3" fmla="*/ 1889662 w 5584063"/>
              <a:gd name="connsiteY3" fmla="*/ 436346 h 1219201"/>
              <a:gd name="connsiteX4" fmla="*/ 224492 w 5584063"/>
              <a:gd name="connsiteY4" fmla="*/ 802106 h 1219201"/>
              <a:gd name="connsiteX5" fmla="*/ 542708 w 5584063"/>
              <a:gd name="connsiteY5" fmla="*/ 1219201 h 1219201"/>
              <a:gd name="connsiteX0" fmla="*/ 5584063 w 5584063"/>
              <a:gd name="connsiteY0" fmla="*/ 0 h 1219201"/>
              <a:gd name="connsiteX1" fmla="*/ 5181502 w 5584063"/>
              <a:gd name="connsiteY1" fmla="*/ 445972 h 1219201"/>
              <a:gd name="connsiteX2" fmla="*/ 3660711 w 5584063"/>
              <a:gd name="connsiteY2" fmla="*/ 590350 h 1219201"/>
              <a:gd name="connsiteX3" fmla="*/ 1889662 w 5584063"/>
              <a:gd name="connsiteY3" fmla="*/ 436346 h 1219201"/>
              <a:gd name="connsiteX4" fmla="*/ 224492 w 5584063"/>
              <a:gd name="connsiteY4" fmla="*/ 802106 h 1219201"/>
              <a:gd name="connsiteX5" fmla="*/ 542708 w 5584063"/>
              <a:gd name="connsiteY5" fmla="*/ 1219201 h 121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84063" h="1219201">
                <a:moveTo>
                  <a:pt x="5584063" y="0"/>
                </a:moveTo>
                <a:cubicBezTo>
                  <a:pt x="5531278" y="151298"/>
                  <a:pt x="5502061" y="347580"/>
                  <a:pt x="5181502" y="445972"/>
                </a:cubicBezTo>
                <a:cubicBezTo>
                  <a:pt x="4860943" y="544364"/>
                  <a:pt x="4209351" y="591954"/>
                  <a:pt x="3660711" y="590350"/>
                </a:cubicBezTo>
                <a:cubicBezTo>
                  <a:pt x="3112071" y="588746"/>
                  <a:pt x="2462365" y="401053"/>
                  <a:pt x="1889662" y="436346"/>
                </a:cubicBezTo>
                <a:cubicBezTo>
                  <a:pt x="1316959" y="471639"/>
                  <a:pt x="448984" y="671630"/>
                  <a:pt x="224492" y="802106"/>
                </a:cubicBezTo>
                <a:cubicBezTo>
                  <a:pt x="0" y="932582"/>
                  <a:pt x="542708" y="1219201"/>
                  <a:pt x="542708" y="121920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7360" y="5857159"/>
            <a:ext cx="8077200" cy="46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Up to ~5x10</a:t>
            </a:r>
            <a:r>
              <a:rPr lang="en-US" baseline="30000" dirty="0" smtClean="0"/>
              <a:t>20</a:t>
            </a:r>
            <a:r>
              <a:rPr lang="en-US" dirty="0" smtClean="0"/>
              <a:t> protons/year that </a:t>
            </a:r>
            <a:r>
              <a:rPr lang="en-US" i="1" dirty="0" smtClean="0"/>
              <a:t>cannot</a:t>
            </a:r>
            <a:r>
              <a:rPr lang="en-US" dirty="0" smtClean="0"/>
              <a:t> be used by </a:t>
            </a:r>
            <a:r>
              <a:rPr lang="en-US" dirty="0" err="1" smtClean="0"/>
              <a:t>NO</a:t>
            </a:r>
            <a:r>
              <a:rPr lang="en-US" dirty="0" err="1" smtClean="0">
                <a:latin typeface="Symbol" pitchFamily="18" charset="2"/>
              </a:rPr>
              <a:t>n</a:t>
            </a:r>
            <a:r>
              <a:rPr lang="en-US" dirty="0" err="1" smtClean="0"/>
              <a:t>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1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Tight Fit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791362"/>
            <a:ext cx="7495540" cy="54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499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g-2 and Mu2e Proton Delivery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Michigan State University Seminar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4C5AB-734A-40FE-A18E-DF52F52AAF4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12, 2013</a:t>
            </a:r>
            <a:endParaRPr lang="en-US"/>
          </a:p>
        </p:txBody>
      </p:sp>
      <p:pic>
        <p:nvPicPr>
          <p:cNvPr id="7" name="Content Placeholder 7" descr="FNAL_Aerial_Pbar-MI_99-0912-07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33" y="1045787"/>
            <a:ext cx="4992951" cy="4572000"/>
          </a:xfrm>
        </p:spPr>
      </p:pic>
      <p:sp>
        <p:nvSpPr>
          <p:cNvPr id="3" name="TextBox 2"/>
          <p:cNvSpPr txBox="1"/>
          <p:nvPr/>
        </p:nvSpPr>
        <p:spPr>
          <a:xfrm>
            <a:off x="1006733" y="5617787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Booster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54533" y="1502987"/>
            <a:ext cx="1219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Main Injector/Recycler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171462" y="3396749"/>
            <a:ext cx="220608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Delivery Ring </a:t>
            </a:r>
            <a:br>
              <a:rPr lang="en-US" sz="1200" dirty="0" smtClean="0"/>
            </a:br>
            <a:r>
              <a:rPr lang="en-US" sz="1200" dirty="0" smtClean="0"/>
              <a:t>(formerly </a:t>
            </a:r>
            <a:r>
              <a:rPr lang="en-US" sz="1200" dirty="0" err="1" smtClean="0"/>
              <a:t>pBar</a:t>
            </a:r>
            <a:r>
              <a:rPr lang="en-US" sz="1200" dirty="0" smtClean="0"/>
              <a:t> </a:t>
            </a:r>
            <a:r>
              <a:rPr lang="en-US" sz="1200" dirty="0" err="1" smtClean="0"/>
              <a:t>Debuncher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064133" y="3865187"/>
            <a:ext cx="152400" cy="22860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64133" y="5312987"/>
            <a:ext cx="6858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Mu2e</a:t>
            </a:r>
            <a:endParaRPr lang="en-US" sz="1200" dirty="0"/>
          </a:p>
        </p:txBody>
      </p:sp>
      <p:sp>
        <p:nvSpPr>
          <p:cNvPr id="18" name="Freeform 17"/>
          <p:cNvSpPr/>
          <p:nvPr/>
        </p:nvSpPr>
        <p:spPr>
          <a:xfrm>
            <a:off x="1875970" y="4006660"/>
            <a:ext cx="232860" cy="1605201"/>
          </a:xfrm>
          <a:custGeom>
            <a:avLst/>
            <a:gdLst>
              <a:gd name="connsiteX0" fmla="*/ 218492 w 232860"/>
              <a:gd name="connsiteY0" fmla="*/ 1605201 h 1605201"/>
              <a:gd name="connsiteX1" fmla="*/ 211773 w 232860"/>
              <a:gd name="connsiteY1" fmla="*/ 1181878 h 1605201"/>
              <a:gd name="connsiteX2" fmla="*/ 16898 w 232860"/>
              <a:gd name="connsiteY2" fmla="*/ 630886 h 1605201"/>
              <a:gd name="connsiteX3" fmla="*/ 10178 w 232860"/>
              <a:gd name="connsiteY3" fmla="*/ 39578 h 1605201"/>
              <a:gd name="connsiteX4" fmla="*/ 16898 w 232860"/>
              <a:gd name="connsiteY4" fmla="*/ 53017 h 160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860" h="1605201">
                <a:moveTo>
                  <a:pt x="218492" y="1605201"/>
                </a:moveTo>
                <a:cubicBezTo>
                  <a:pt x="231932" y="1474732"/>
                  <a:pt x="245372" y="1344264"/>
                  <a:pt x="211773" y="1181878"/>
                </a:cubicBezTo>
                <a:cubicBezTo>
                  <a:pt x="178174" y="1019492"/>
                  <a:pt x="50497" y="821269"/>
                  <a:pt x="16898" y="630886"/>
                </a:cubicBezTo>
                <a:cubicBezTo>
                  <a:pt x="-16701" y="440503"/>
                  <a:pt x="10178" y="135889"/>
                  <a:pt x="10178" y="39578"/>
                </a:cubicBezTo>
                <a:cubicBezTo>
                  <a:pt x="10178" y="-56733"/>
                  <a:pt x="16898" y="53017"/>
                  <a:pt x="16898" y="53017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1986945" y="3020906"/>
            <a:ext cx="1042398" cy="790152"/>
          </a:xfrm>
          <a:custGeom>
            <a:avLst/>
            <a:gdLst>
              <a:gd name="connsiteX0" fmla="*/ 0 w 1042398"/>
              <a:gd name="connsiteY0" fmla="*/ 790152 h 790152"/>
              <a:gd name="connsiteX1" fmla="*/ 477108 w 1042398"/>
              <a:gd name="connsiteY1" fmla="*/ 252599 h 790152"/>
              <a:gd name="connsiteX2" fmla="*/ 1001254 w 1042398"/>
              <a:gd name="connsiteY2" fmla="*/ 17420 h 790152"/>
              <a:gd name="connsiteX3" fmla="*/ 1007974 w 1042398"/>
              <a:gd name="connsiteY3" fmla="*/ 17420 h 79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398" h="790152">
                <a:moveTo>
                  <a:pt x="0" y="790152"/>
                </a:moveTo>
                <a:cubicBezTo>
                  <a:pt x="155116" y="585770"/>
                  <a:pt x="310232" y="381388"/>
                  <a:pt x="477108" y="252599"/>
                </a:cubicBezTo>
                <a:cubicBezTo>
                  <a:pt x="643984" y="123810"/>
                  <a:pt x="912776" y="56616"/>
                  <a:pt x="1001254" y="17420"/>
                </a:cubicBezTo>
                <a:cubicBezTo>
                  <a:pt x="1089732" y="-21776"/>
                  <a:pt x="1007974" y="17420"/>
                  <a:pt x="1007974" y="17420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760979" y="2440298"/>
            <a:ext cx="1142370" cy="557712"/>
          </a:xfrm>
          <a:custGeom>
            <a:avLst/>
            <a:gdLst>
              <a:gd name="connsiteX0" fmla="*/ 0 w 1142370"/>
              <a:gd name="connsiteY0" fmla="*/ 557712 h 557712"/>
              <a:gd name="connsiteX1" fmla="*/ 671982 w 1142370"/>
              <a:gd name="connsiteY1" fmla="*/ 450201 h 557712"/>
              <a:gd name="connsiteX2" fmla="*/ 1142370 w 1142370"/>
              <a:gd name="connsiteY2" fmla="*/ 0 h 557712"/>
              <a:gd name="connsiteX0" fmla="*/ 0 w 1142370"/>
              <a:gd name="connsiteY0" fmla="*/ 557712 h 557712"/>
              <a:gd name="connsiteX1" fmla="*/ 846697 w 1142370"/>
              <a:gd name="connsiteY1" fmla="*/ 383007 h 557712"/>
              <a:gd name="connsiteX2" fmla="*/ 1142370 w 1142370"/>
              <a:gd name="connsiteY2" fmla="*/ 0 h 55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2370" h="557712">
                <a:moveTo>
                  <a:pt x="0" y="557712"/>
                </a:moveTo>
                <a:cubicBezTo>
                  <a:pt x="240793" y="550432"/>
                  <a:pt x="656302" y="475959"/>
                  <a:pt x="846697" y="383007"/>
                </a:cubicBezTo>
                <a:cubicBezTo>
                  <a:pt x="1037092" y="290055"/>
                  <a:pt x="1142370" y="0"/>
                  <a:pt x="1142370" y="0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543437" y="1192485"/>
            <a:ext cx="1438042" cy="280218"/>
          </a:xfrm>
          <a:custGeom>
            <a:avLst/>
            <a:gdLst>
              <a:gd name="connsiteX0" fmla="*/ 1438042 w 1438042"/>
              <a:gd name="connsiteY0" fmla="*/ 11441 h 280218"/>
              <a:gd name="connsiteX1" fmla="*/ 530866 w 1438042"/>
              <a:gd name="connsiteY1" fmla="*/ 31600 h 280218"/>
              <a:gd name="connsiteX2" fmla="*/ 0 w 1438042"/>
              <a:gd name="connsiteY2" fmla="*/ 280218 h 28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8042" h="280218">
                <a:moveTo>
                  <a:pt x="1438042" y="11441"/>
                </a:moveTo>
                <a:cubicBezTo>
                  <a:pt x="1104291" y="-878"/>
                  <a:pt x="770540" y="-13196"/>
                  <a:pt x="530866" y="31600"/>
                </a:cubicBezTo>
                <a:cubicBezTo>
                  <a:pt x="291192" y="76396"/>
                  <a:pt x="0" y="280218"/>
                  <a:pt x="0" y="280218"/>
                </a:cubicBezTo>
              </a:path>
            </a:pathLst>
          </a:cu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826133" y="2493587"/>
            <a:ext cx="1066800" cy="609600"/>
            <a:chOff x="4419600" y="2895600"/>
            <a:chExt cx="1066800" cy="609600"/>
          </a:xfrm>
        </p:grpSpPr>
        <p:sp>
          <p:nvSpPr>
            <p:cNvPr id="23" name="Oval 22"/>
            <p:cNvSpPr/>
            <p:nvPr/>
          </p:nvSpPr>
          <p:spPr>
            <a:xfrm>
              <a:off x="4419600" y="33528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410200" y="2895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81600" y="31242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800600" y="3276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40133" y="1121987"/>
            <a:ext cx="1371600" cy="381000"/>
            <a:chOff x="2133600" y="1524000"/>
            <a:chExt cx="1371600" cy="381000"/>
          </a:xfrm>
        </p:grpSpPr>
        <p:sp>
          <p:nvSpPr>
            <p:cNvPr id="27" name="Oval 26"/>
            <p:cNvSpPr/>
            <p:nvPr/>
          </p:nvSpPr>
          <p:spPr>
            <a:xfrm>
              <a:off x="2133600" y="17526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2514600" y="16002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895600" y="15240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429000" y="1524000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1387733" y="2036387"/>
            <a:ext cx="76200" cy="152400"/>
          </a:xfrm>
          <a:prstGeom prst="ellipse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225933" y="4474787"/>
            <a:ext cx="76200" cy="152400"/>
          </a:xfrm>
          <a:prstGeom prst="ellipse">
            <a:avLst/>
          </a:prstGeom>
          <a:solidFill>
            <a:srgbClr val="FF0000">
              <a:alpha val="75000"/>
            </a:srgbClr>
          </a:solidFill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826133" y="2722187"/>
            <a:ext cx="838200" cy="381000"/>
            <a:chOff x="6477000" y="3630536"/>
            <a:chExt cx="838200" cy="381000"/>
          </a:xfrm>
        </p:grpSpPr>
        <p:sp>
          <p:nvSpPr>
            <p:cNvPr id="42" name="Oval 41"/>
            <p:cNvSpPr/>
            <p:nvPr/>
          </p:nvSpPr>
          <p:spPr>
            <a:xfrm>
              <a:off x="6477000" y="38591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7239000" y="36305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858000" y="3782936"/>
              <a:ext cx="76200" cy="152400"/>
            </a:xfrm>
            <a:prstGeom prst="ellipse">
              <a:avLst/>
            </a:prstGeom>
            <a:solidFill>
              <a:srgbClr val="FF0000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7" name="Oval 46"/>
          <p:cNvSpPr/>
          <p:nvPr/>
        </p:nvSpPr>
        <p:spPr>
          <a:xfrm flipH="1">
            <a:off x="2213741" y="4444307"/>
            <a:ext cx="76200" cy="152400"/>
          </a:xfrm>
          <a:prstGeom prst="ellipse">
            <a:avLst/>
          </a:prstGeom>
          <a:solidFill>
            <a:srgbClr val="FF0000">
              <a:alpha val="75000"/>
            </a:srgbClr>
          </a:solidFill>
          <a:ln w="127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Content Placeholder 3"/>
          <p:cNvSpPr txBox="1">
            <a:spLocks/>
          </p:cNvSpPr>
          <p:nvPr/>
        </p:nvSpPr>
        <p:spPr>
          <a:xfrm>
            <a:off x="5442755" y="120316"/>
            <a:ext cx="3569483" cy="522567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itchFamily="2" charset="2"/>
              <a:buChar char="Ø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Arial" pitchFamily="34" charset="0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1600" dirty="0" smtClean="0"/>
              <a:t>Common to both:</a:t>
            </a:r>
          </a:p>
          <a:p>
            <a:pPr lvl="1"/>
            <a:r>
              <a:rPr lang="en-US" sz="1200" dirty="0" smtClean="0"/>
              <a:t>One Booster “batch” is injected into the Recycler (8 </a:t>
            </a:r>
            <a:r>
              <a:rPr lang="en-US" sz="1200" dirty="0" err="1" smtClean="0"/>
              <a:t>GeV</a:t>
            </a:r>
            <a:r>
              <a:rPr lang="en-US" sz="1200" dirty="0" smtClean="0"/>
              <a:t> storage ring).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4x10</a:t>
            </a:r>
            <a:r>
              <a:rPr lang="en-US" sz="1200" baseline="30000" dirty="0" smtClean="0">
                <a:solidFill>
                  <a:srgbClr val="0000FF"/>
                </a:solidFill>
              </a:rPr>
              <a:t>12</a:t>
            </a:r>
            <a:r>
              <a:rPr lang="en-US" sz="1200" dirty="0" smtClean="0">
                <a:solidFill>
                  <a:srgbClr val="0000FF"/>
                </a:solidFill>
              </a:rPr>
              <a:t> protons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1.7 </a:t>
            </a:r>
            <a:r>
              <a:rPr lang="en-US" sz="12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200" dirty="0" err="1" smtClean="0">
                <a:solidFill>
                  <a:srgbClr val="0000FF"/>
                </a:solidFill>
              </a:rPr>
              <a:t>sec</a:t>
            </a:r>
            <a:r>
              <a:rPr lang="en-US" sz="1200" dirty="0" smtClean="0">
                <a:solidFill>
                  <a:srgbClr val="0000FF"/>
                </a:solidFill>
              </a:rPr>
              <a:t> long</a:t>
            </a:r>
          </a:p>
          <a:p>
            <a:pPr lvl="1"/>
            <a:r>
              <a:rPr lang="en-US" sz="1200" dirty="0" smtClean="0"/>
              <a:t>It is divided into 4 bunches of 10</a:t>
            </a:r>
            <a:r>
              <a:rPr lang="en-US" sz="1200" baseline="30000" dirty="0" smtClean="0"/>
              <a:t>12</a:t>
            </a:r>
            <a:r>
              <a:rPr lang="en-US" sz="1200" dirty="0" smtClean="0"/>
              <a:t> each</a:t>
            </a:r>
          </a:p>
          <a:p>
            <a:r>
              <a:rPr lang="en-US" sz="1600" dirty="0" smtClean="0"/>
              <a:t>g-2:</a:t>
            </a:r>
          </a:p>
          <a:p>
            <a:pPr lvl="1"/>
            <a:r>
              <a:rPr lang="en-US" sz="1200" dirty="0" smtClean="0"/>
              <a:t>Bunches are extracted to a </a:t>
            </a:r>
            <a:r>
              <a:rPr lang="en-US" sz="1200" dirty="0" err="1" smtClean="0"/>
              <a:t>muon</a:t>
            </a:r>
            <a:r>
              <a:rPr lang="en-US" sz="1200" dirty="0" smtClean="0"/>
              <a:t> production target (former </a:t>
            </a:r>
            <a:r>
              <a:rPr lang="en-US" sz="1200" dirty="0" err="1" smtClean="0"/>
              <a:t>pBar</a:t>
            </a:r>
            <a:r>
              <a:rPr lang="en-US" sz="1200" dirty="0" smtClean="0"/>
              <a:t> target location)</a:t>
            </a:r>
          </a:p>
          <a:p>
            <a:pPr lvl="1"/>
            <a:r>
              <a:rPr lang="en-US" sz="1200" dirty="0" err="1" smtClean="0"/>
              <a:t>Muons</a:t>
            </a:r>
            <a:r>
              <a:rPr lang="en-US" sz="1200" dirty="0" smtClean="0"/>
              <a:t> circulate in Delivery Ring until all </a:t>
            </a:r>
            <a:r>
              <a:rPr lang="en-US" sz="1200" dirty="0" err="1" smtClean="0"/>
              <a:t>pions</a:t>
            </a:r>
            <a:r>
              <a:rPr lang="en-US" sz="1200" dirty="0" smtClean="0"/>
              <a:t> decay away</a:t>
            </a:r>
          </a:p>
          <a:p>
            <a:pPr lvl="1"/>
            <a:r>
              <a:rPr lang="en-US" sz="1200" dirty="0" err="1" smtClean="0"/>
              <a:t>Muons</a:t>
            </a:r>
            <a:r>
              <a:rPr lang="en-US" sz="1200" dirty="0" smtClean="0"/>
              <a:t> are extracted to g-2 precession ring (transported from Brookhaven)</a:t>
            </a:r>
          </a:p>
          <a:p>
            <a:r>
              <a:rPr lang="en-US" sz="1600" dirty="0" smtClean="0"/>
              <a:t>Mu2e:</a:t>
            </a:r>
          </a:p>
          <a:p>
            <a:pPr lvl="1"/>
            <a:r>
              <a:rPr lang="en-US" sz="1200" dirty="0" smtClean="0"/>
              <a:t>Bunches are extracted directly to the Delivery Ring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Period = 1.7 </a:t>
            </a:r>
            <a:r>
              <a:rPr lang="en-US" sz="12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200" dirty="0" err="1" smtClean="0">
                <a:solidFill>
                  <a:srgbClr val="0000FF"/>
                </a:solidFill>
              </a:rPr>
              <a:t>sec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sz="1200" dirty="0" smtClean="0"/>
              <a:t>As each bunch circulates, it is resonantly extracted to produce the desired beam structure.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Bunches of ~3x10</a:t>
            </a:r>
            <a:r>
              <a:rPr lang="en-US" sz="1200" baseline="30000" dirty="0" smtClean="0">
                <a:solidFill>
                  <a:srgbClr val="0000FF"/>
                </a:solidFill>
              </a:rPr>
              <a:t>7</a:t>
            </a:r>
            <a:r>
              <a:rPr lang="en-US" sz="1200" dirty="0" smtClean="0">
                <a:solidFill>
                  <a:srgbClr val="0000FF"/>
                </a:solidFill>
              </a:rPr>
              <a:t> protons each</a:t>
            </a:r>
          </a:p>
          <a:p>
            <a:pPr lvl="2"/>
            <a:r>
              <a:rPr lang="en-US" sz="1200" dirty="0" smtClean="0">
                <a:solidFill>
                  <a:srgbClr val="0000FF"/>
                </a:solidFill>
              </a:rPr>
              <a:t>Separated by 1.7 </a:t>
            </a:r>
            <a:r>
              <a:rPr lang="en-US" sz="12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m</a:t>
            </a:r>
            <a:r>
              <a:rPr lang="en-US" sz="1200" dirty="0" err="1" smtClean="0">
                <a:solidFill>
                  <a:srgbClr val="0000FF"/>
                </a:solidFill>
              </a:rPr>
              <a:t>sec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405029" y="2040178"/>
            <a:ext cx="76200" cy="152400"/>
          </a:xfrm>
          <a:prstGeom prst="ellipse">
            <a:avLst/>
          </a:prstGeom>
          <a:solidFill>
            <a:srgbClr val="FF0000"/>
          </a:solidFill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904914" y="3053425"/>
            <a:ext cx="76200" cy="152400"/>
          </a:xfrm>
          <a:prstGeom prst="ellipse">
            <a:avLst/>
          </a:prstGeom>
          <a:solidFill>
            <a:srgbClr val="FFFF00"/>
          </a:solidFill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14212" y="5175890"/>
            <a:ext cx="256698" cy="243180"/>
          </a:xfrm>
          <a:prstGeom prst="ellipse">
            <a:avLst/>
          </a:prstGeom>
          <a:noFill/>
          <a:ln w="254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22612" y="4473739"/>
            <a:ext cx="76200" cy="152400"/>
          </a:xfrm>
          <a:prstGeom prst="ellipse">
            <a:avLst/>
          </a:prstGeom>
          <a:solidFill>
            <a:srgbClr val="FFFF00"/>
          </a:solidFill>
          <a:ln w="635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5867" y="5041109"/>
            <a:ext cx="3506371" cy="15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0983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3169E-6 -3.01227E-6 C 0.01111 0.01899 0.0269 0.05302 0.0361 0.07757 C 0.0453 0.10211 0.05155 0.13314 0.05554 0.14772 " pathEditMode="relative" rAng="0" ptsTypes="aaa">
                                      <p:cBhvr>
                                        <p:cTn id="87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7" y="73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8091E-6 1.59991E-6 C 0.00521 0.01505 0.02413 0.06112 0.03107 0.08821 C 0.03801 0.1153 0.0394 0.13985 0.04218 0.16277 C 0.04495 0.18569 0.04114 0.21324 0.04808 0.22551 C 0.05502 0.23778 0.07064 0.24126 0.08418 0.23709 C 0.09737 0.23292 0.11993 0.21371 0.12878 0.20097 C 0.13763 0.18824 0.13954 0.17272 0.13694 0.16068 C 0.13433 0.14864 0.12635 0.13475 0.11333 0.1285 C 0.10066 0.12225 0.07151 0.11901 0.06057 0.12248 C 0.04964 0.12595 0.04947 0.13475 0.04721 0.14888 C 0.04495 0.163 0.04374 0.19264 0.04721 0.20676 C 0.05068 0.22088 0.0571 0.23223 0.06856 0.23315 C 0.08001 0.23408 0.1057 0.22551 0.11628 0.21278 C 0.12687 0.20004 0.1352 0.17087 0.13242 0.15675 C 0.12965 0.14262 0.11125 0.13244 0.09997 0.12734 C 0.08765 0.12225 0.07064 0.11739 0.06127 0.12549 C 0.0519 0.13359 0.04374 0.1586 0.04287 0.1755 C 0.042 0.1924 0.04495 0.21996 0.05606 0.22737 C 0.06717 0.23477 0.09615 0.22968 0.10969 0.21949 C 0.12323 0.20931 0.1385 0.18245 0.13694 0.1667 C 0.13537 0.15096 0.11316 0.13267 0.10014 0.12549 C 0.08713 0.11831 0.06908 0.1116 0.05919 0.12341 C 0.04929 0.13521 0.04443 0.18175 0.04062 0.19703 " pathEditMode="relative" rAng="0" ptsTypes="aaaaaaaaaaaaaaaaaaaaaaa">
                                      <p:cBhvr>
                                        <p:cTn id="100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7" y="120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86 0.01759 0.00173 0.03541 0.00521 0.05185 C 0.00868 0.06828 0.01788 0.08773 0.02048 0.09861 C 0.02309 0.10949 0.02326 0.11319 0.02118 0.11759 C 0.01909 0.12199 0.0118 0.12639 0.00764 0.12546 C 0.00347 0.12453 -0.00278 0.11759 -0.00417 0.1125 C -0.00556 0.1074 -0.00295 0.09838 -0.0007 0.0949 C 0.00156 0.09143 0.00573 0.09097 0.00902 0.0912 C 0.01232 0.09143 0.01684 0.09236 0.01909 0.09629 C 0.02135 0.10023 0.02413 0.10995 0.02291 0.11481 C 0.0217 0.11967 0.01562 0.125 0.01146 0.12592 C 0.00729 0.12685 0 0.12569 -0.00243 0.12083 C -0.00486 0.11597 -0.00486 0.10115 -0.00278 0.09629 C -0.0007 0.09143 0.0059 0.09143 0.00972 0.09166 C 0.01354 0.0919 0.01805 0.09398 0.02048 0.09768 C 0.02291 0.10139 0.02569 0.10902 0.02396 0.11389 C 0.02222 0.11875 0.01423 0.12639 0.00972 0.12685 C 0.00521 0.12731 -0.00087 0.12176 -0.00313 0.11713 C -0.00539 0.1125 -0.00608 0.10301 -0.00348 0.09861 C -0.00087 0.09421 0.00833 0.09051 0.0125 0.09074 C 0.01666 0.09097 0.02031 0.0956 0.02187 0.1 C 0.02343 0.1044 0.02448 0.11319 0.02222 0.11759 C 0.01996 0.12199 0.01232 0.12615 0.00798 0.12592 C 0.00364 0.12569 -0.00139 0.12014 -0.00348 0.1162 C -0.00556 0.11227 -0.00556 0.10648 -0.00417 0.10231 C -0.00278 0.09815 0.00034 0.0919 0.00451 0.0912 C 0.00868 0.09051 0.01475 0.09421 0.02083 0.09815 " pathEditMode="relative" ptsTypes="aaaaaaaaaaaaaaaaaaaaaaaaaaA">
                                      <p:cBhvr>
                                        <p:cTn id="1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1 0.01897 0.02239 0.03794 0.03611 0.07751 C 0.04982 0.11707 0.07273 0.19898 0.08228 0.23808 C 0.09183 0.27718 0.09061 0.28968 0.09339 0.31258 C 0.09617 0.33549 0.09235 0.36302 0.09929 0.37529 C 0.10623 0.38755 0.12186 0.39102 0.13522 0.38685 C 0.14859 0.38269 0.17115 0.36349 0.18 0.35076 C 0.18886 0.33803 0.19077 0.32253 0.18816 0.3105 C 0.18556 0.29847 0.17723 0.28459 0.16456 0.27834 C 0.15188 0.27209 0.12272 0.26885 0.11179 0.27232 C 0.10085 0.27579 0.10068 0.28459 0.09842 0.2987 C 0.09617 0.31281 0.09495 0.34243 0.09842 0.35654 C 0.10189 0.37066 0.10832 0.382 0.11977 0.38292 C 0.13123 0.38385 0.15692 0.37529 0.16751 0.36256 C 0.1781 0.34983 0.18643 0.32068 0.18365 0.30657 C 0.18087 0.29245 0.16247 0.28227 0.15067 0.27718 C 0.13887 0.27209 0.12186 0.26723 0.11248 0.27533 C 0.10311 0.28343 0.09495 0.30842 0.09408 0.32531 C 0.09321 0.3422 0.09617 0.36973 0.10727 0.37714 C 0.11838 0.38454 0.14737 0.37945 0.16091 0.36927 C 0.17445 0.35909 0.18973 0.33225 0.18816 0.31652 C 0.1866 0.30078 0.16438 0.2825 0.15136 0.27533 C 0.13835 0.26816 0.1196 0.26399 0.10953 0.27325 C 0.09946 0.2825 0.09061 0.31212 0.09113 0.33017 C 0.09165 0.34822 0.09929 0.37691 0.11248 0.382 C 0.12567 0.38709 0.14807 0.37413 0.17046 0.3614 " pathEditMode="relative" ptsTypes="aaaaaaaaaaaaaaaaaaaaaaaaaA">
                                      <p:cBhvr>
                                        <p:cTn id="134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47 0.02291 0.00694 0.04604 0.02048 0.06872 C 0.03402 0.09139 0.0578 0.11384 0.08158 0.13628 " pathEditMode="relative" ptsTypes="aaA">
                                      <p:cBhvr>
                                        <p:cTn id="1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347 0.02291 0.00694 0.04604 0.02048 0.06872 C 0.03402 0.09139 0.0578 0.11384 0.08158 0.13628 " pathEditMode="relative" ptsTypes="aaA">
                                      <p:cBhvr>
                                        <p:cTn id="15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8" grpId="0" animBg="1"/>
      <p:bldP spid="38" grpId="1" animBg="1"/>
      <p:bldP spid="40" grpId="0" animBg="1"/>
      <p:bldP spid="40" grpId="1" animBg="1"/>
      <p:bldP spid="47" grpId="0" animBg="1"/>
      <p:bldP spid="47" grpId="1" animBg="1"/>
      <p:bldP spid="35" grpId="0" animBg="1"/>
      <p:bldP spid="35" grpId="1" animBg="1"/>
      <p:bldP spid="35" grpId="2" animBg="1"/>
      <p:bldP spid="41" grpId="0" animBg="1"/>
      <p:bldP spid="41" grpId="1" animBg="1"/>
      <p:bldP spid="41" grpId="2" animBg="1"/>
      <p:bldP spid="48" grpId="0" animBg="1"/>
      <p:bldP spid="48" grpId="3" animBg="1"/>
      <p:bldP spid="48" grpId="4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Resonant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367" y="815152"/>
            <a:ext cx="5159335" cy="986175"/>
          </a:xfrm>
        </p:spPr>
        <p:txBody>
          <a:bodyPr/>
          <a:lstStyle/>
          <a:p>
            <a:r>
              <a:rPr lang="en-US" sz="1800" dirty="0" smtClean="0"/>
              <a:t>Extracting all the beam at once is easy, but we want to extract it slowly over ~60 </a:t>
            </a:r>
            <a:r>
              <a:rPr lang="en-US" sz="1800" dirty="0" err="1" smtClean="0"/>
              <a:t>ms</a:t>
            </a:r>
            <a:r>
              <a:rPr lang="en-US" sz="1800" dirty="0" smtClean="0"/>
              <a:t> (~35,000 revolutions)</a:t>
            </a:r>
          </a:p>
          <a:p>
            <a:r>
              <a:rPr lang="en-US" sz="1800" dirty="0" smtClean="0"/>
              <a:t>Use nonlinear (</a:t>
            </a:r>
            <a:r>
              <a:rPr lang="en-US" sz="1800" dirty="0" err="1" smtClean="0"/>
              <a:t>sextupole</a:t>
            </a:r>
            <a:r>
              <a:rPr lang="en-US" sz="1800" dirty="0" smtClean="0"/>
              <a:t>) magnets to drive a harmonic instability</a:t>
            </a:r>
          </a:p>
          <a:p>
            <a:r>
              <a:rPr lang="en-US" sz="1800" dirty="0" smtClean="0"/>
              <a:t>Extract unstable beam as it propagates outward</a:t>
            </a:r>
          </a:p>
          <a:p>
            <a:pPr lvl="1"/>
            <a:r>
              <a:rPr lang="en-US" sz="1600" dirty="0" smtClean="0"/>
              <a:t>Standard technique in accelerator physics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>
            <a:off x="3415684" y="4416708"/>
            <a:ext cx="228600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Line 5"/>
          <p:cNvSpPr>
            <a:spLocks noChangeShapeType="1"/>
          </p:cNvSpPr>
          <p:nvPr/>
        </p:nvSpPr>
        <p:spPr bwMode="auto">
          <a:xfrm>
            <a:off x="3428384" y="5178708"/>
            <a:ext cx="219710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" name="Line 6"/>
          <p:cNvSpPr>
            <a:spLocks noChangeShapeType="1"/>
          </p:cNvSpPr>
          <p:nvPr/>
        </p:nvSpPr>
        <p:spPr bwMode="auto">
          <a:xfrm flipH="1">
            <a:off x="2806084" y="4480208"/>
            <a:ext cx="393700" cy="18415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3733184" y="4569108"/>
            <a:ext cx="19939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rgbClr val="0000FF"/>
                </a:solidFill>
                <a:latin typeface="+mn-lt"/>
              </a:rPr>
              <a:t>Extraction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+mn-lt"/>
              </a:rPr>
              <a:t>Field</a:t>
            </a: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3618884" y="5318408"/>
            <a:ext cx="1320800" cy="369332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+mn-lt"/>
              </a:rPr>
              <a:t>Septum</a:t>
            </a:r>
          </a:p>
        </p:txBody>
      </p:sp>
      <p:sp>
        <p:nvSpPr>
          <p:cNvPr id="20" name="Line 9"/>
          <p:cNvSpPr>
            <a:spLocks noChangeShapeType="1"/>
          </p:cNvSpPr>
          <p:nvPr/>
        </p:nvSpPr>
        <p:spPr bwMode="auto">
          <a:xfrm flipV="1">
            <a:off x="4749184" y="5242208"/>
            <a:ext cx="165100" cy="1778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10"/>
          <p:cNvSpPr>
            <a:spLocks noChangeShapeType="1"/>
          </p:cNvSpPr>
          <p:nvPr/>
        </p:nvSpPr>
        <p:spPr bwMode="auto">
          <a:xfrm flipH="1">
            <a:off x="5549284" y="5178708"/>
            <a:ext cx="304800" cy="11430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2" name="Line 11"/>
          <p:cNvSpPr>
            <a:spLocks noChangeShapeType="1"/>
          </p:cNvSpPr>
          <p:nvPr/>
        </p:nvSpPr>
        <p:spPr bwMode="auto">
          <a:xfrm flipH="1">
            <a:off x="5930284" y="3959508"/>
            <a:ext cx="190500" cy="889000"/>
          </a:xfrm>
          <a:prstGeom prst="line">
            <a:avLst/>
          </a:prstGeom>
          <a:noFill/>
          <a:ln w="254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>
            <a:off x="3491884" y="5940708"/>
            <a:ext cx="1371600" cy="342900"/>
          </a:xfrm>
          <a:prstGeom prst="rightArrow">
            <a:avLst>
              <a:gd name="adj1" fmla="val 50000"/>
              <a:gd name="adj2" fmla="val 65556"/>
            </a:avLst>
          </a:prstGeom>
          <a:solidFill>
            <a:srgbClr val="FF0000"/>
          </a:solidFill>
          <a:ln w="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3"/>
          <p:cNvSpPr>
            <a:spLocks noChangeArrowheads="1"/>
          </p:cNvSpPr>
          <p:nvPr/>
        </p:nvSpPr>
        <p:spPr bwMode="auto">
          <a:xfrm rot="20006097">
            <a:off x="6188793" y="4136624"/>
            <a:ext cx="1009650" cy="430117"/>
          </a:xfrm>
          <a:prstGeom prst="rightArrow">
            <a:avLst>
              <a:gd name="adj1" fmla="val 50000"/>
              <a:gd name="adj2" fmla="val 44167"/>
            </a:avLst>
          </a:prstGeom>
          <a:solidFill>
            <a:srgbClr val="FF0000"/>
          </a:solidFill>
          <a:ln w="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15"/>
          <p:cNvSpPr>
            <a:spLocks/>
          </p:cNvSpPr>
          <p:nvPr/>
        </p:nvSpPr>
        <p:spPr bwMode="auto">
          <a:xfrm rot="600000">
            <a:off x="2742584" y="4404008"/>
            <a:ext cx="228600" cy="762000"/>
          </a:xfrm>
          <a:prstGeom prst="leftBrace">
            <a:avLst>
              <a:gd name="adj1" fmla="val 22222"/>
              <a:gd name="adj2" fmla="val 48333"/>
            </a:avLst>
          </a:prstGeom>
          <a:noFill/>
          <a:ln w="0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596284" y="4315108"/>
            <a:ext cx="2120900" cy="52322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flatTx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+mn-lt"/>
              </a:rPr>
              <a:t>Unstable beam motion in N(order) turns</a:t>
            </a: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V="1">
            <a:off x="5903296" y="5024720"/>
            <a:ext cx="723900" cy="1651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8" name="Line 18"/>
          <p:cNvSpPr>
            <a:spLocks noChangeShapeType="1"/>
          </p:cNvSpPr>
          <p:nvPr/>
        </p:nvSpPr>
        <p:spPr bwMode="auto">
          <a:xfrm flipV="1">
            <a:off x="5930284" y="5102508"/>
            <a:ext cx="723900" cy="889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 flipV="1">
            <a:off x="5931871" y="5167595"/>
            <a:ext cx="723900" cy="50800"/>
          </a:xfrm>
          <a:prstGeom prst="line">
            <a:avLst/>
          </a:prstGeom>
          <a:noFill/>
          <a:ln w="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6311284" y="5178708"/>
            <a:ext cx="12573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latin typeface="+mn-lt"/>
              </a:rPr>
              <a:t>Lost beam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6768484" y="4492908"/>
            <a:ext cx="1676400" cy="33855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  <a:effectLst/>
        </p:spPr>
        <p:txBody>
          <a:bodyPr wrap="square">
            <a:spAutoFit/>
            <a:flatTx/>
          </a:bodyPr>
          <a:lstStyle/>
          <a:p>
            <a:pPr algn="l">
              <a:spcBef>
                <a:spcPct val="50000"/>
              </a:spcBef>
            </a:pPr>
            <a:r>
              <a:rPr lang="en-US" sz="1600" dirty="0" smtClean="0">
                <a:latin typeface="+mn-lt"/>
              </a:rPr>
              <a:t>Extracted beam</a:t>
            </a:r>
            <a:endParaRPr lang="en-US" sz="1600" dirty="0">
              <a:latin typeface="+mn-lt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99" y="972611"/>
            <a:ext cx="3666101" cy="2222754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V="1">
            <a:off x="5377317" y="4496042"/>
            <a:ext cx="0" cy="60425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778248" y="4484577"/>
            <a:ext cx="0" cy="60425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519424"/>
              </p:ext>
            </p:extLst>
          </p:nvPr>
        </p:nvGraphicFramePr>
        <p:xfrm>
          <a:off x="8734425" y="3041661"/>
          <a:ext cx="289226" cy="318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6" name="Equation" r:id="rId4" imgW="127000" imgH="139700" progId="Equation.3">
                  <p:embed/>
                </p:oleObj>
              </mc:Choice>
              <mc:Fallback>
                <p:oleObj name="Equation" r:id="rId4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34425" y="3041661"/>
                        <a:ext cx="289226" cy="318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29552"/>
              </p:ext>
            </p:extLst>
          </p:nvPr>
        </p:nvGraphicFramePr>
        <p:xfrm>
          <a:off x="5262563" y="1133475"/>
          <a:ext cx="347662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7" name="Equation" r:id="rId6" imgW="152400" imgH="177800" progId="Equation.3">
                  <p:embed/>
                </p:oleObj>
              </mc:Choice>
              <mc:Fallback>
                <p:oleObj name="Equation" r:id="rId6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62563" y="1133475"/>
                        <a:ext cx="347662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5496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line extinction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resonant dipoles in the beam deflects beam such that only in-time beam is transmitted through a system or collimators:</a:t>
            </a:r>
          </a:p>
          <a:p>
            <a:pPr lvl="1"/>
            <a:r>
              <a:rPr lang="en-US" sz="2400" dirty="0"/>
              <a:t>Think miniature golf!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 resonant dipoles at two frequencies</a:t>
            </a:r>
          </a:p>
          <a:p>
            <a:pPr lvl="1"/>
            <a:r>
              <a:rPr lang="en-US" dirty="0" smtClean="0"/>
              <a:t>½ bunch frequency to sweep out of time beam into collimators</a:t>
            </a:r>
          </a:p>
          <a:p>
            <a:pPr lvl="1"/>
            <a:r>
              <a:rPr lang="en-US" dirty="0" smtClean="0"/>
              <a:t>High harmonic to reduce motion during transmission window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 dirty="0">
              <a:latin typeface="+mn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4" name="Picture 5" descr="collimator_figur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18296" y="3020122"/>
            <a:ext cx="3259269" cy="160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892020" y="2507705"/>
            <a:ext cx="2368550" cy="46166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 dirty="0">
                <a:latin typeface="+mn-lt"/>
              </a:rPr>
              <a:t>At collimator:</a:t>
            </a:r>
          </a:p>
        </p:txBody>
      </p:sp>
      <p:pic>
        <p:nvPicPr>
          <p:cNvPr id="14" name="Picture 5" descr="phase_space_figur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0548" y="2930471"/>
            <a:ext cx="2905173" cy="1622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18871" y="2546564"/>
            <a:ext cx="2368550" cy="46166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 dirty="0" smtClean="0">
                <a:latin typeface="+mn-lt"/>
              </a:rPr>
              <a:t>At dipole:</a:t>
            </a:r>
            <a:endParaRPr lang="en-US" sz="2400" b="1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1220" y="4522035"/>
            <a:ext cx="1071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In time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79754" y="2819132"/>
            <a:ext cx="1071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Out of time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98872" y="4499948"/>
            <a:ext cx="242957" cy="154608"/>
          </a:xfrm>
          <a:prstGeom prst="straightConnector1">
            <a:avLst/>
          </a:prstGeom>
          <a:ln w="254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372438" y="4422645"/>
            <a:ext cx="342347" cy="198781"/>
          </a:xfrm>
          <a:prstGeom prst="straightConnector1">
            <a:avLst/>
          </a:prstGeom>
          <a:ln w="25400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083100" y="3406643"/>
            <a:ext cx="554381" cy="3401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98491" y="3316086"/>
            <a:ext cx="466033" cy="2893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710432"/>
              </p:ext>
            </p:extLst>
          </p:nvPr>
        </p:nvGraphicFramePr>
        <p:xfrm>
          <a:off x="3823098" y="3879687"/>
          <a:ext cx="343696" cy="378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Equation" r:id="rId5" imgW="127000" imgH="139700" progId="Equation.3">
                  <p:embed/>
                </p:oleObj>
              </mc:Choice>
              <mc:Fallback>
                <p:oleObj name="Equation" r:id="rId5" imgW="1270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3098" y="3879687"/>
                        <a:ext cx="343696" cy="3780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94913"/>
              </p:ext>
            </p:extLst>
          </p:nvPr>
        </p:nvGraphicFramePr>
        <p:xfrm>
          <a:off x="2444246" y="2765639"/>
          <a:ext cx="411163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Equation" r:id="rId7" imgW="152400" imgH="177800" progId="Equation.3">
                  <p:embed/>
                </p:oleObj>
              </mc:Choice>
              <mc:Fallback>
                <p:oleObj name="Equation" r:id="rId7" imgW="1524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44246" y="2765639"/>
                        <a:ext cx="411163" cy="48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22002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9738" y="169863"/>
            <a:ext cx="7789862" cy="441325"/>
          </a:xfrm>
        </p:spPr>
        <p:txBody>
          <a:bodyPr/>
          <a:lstStyle/>
          <a:p>
            <a:r>
              <a:rPr lang="en-US" dirty="0" smtClean="0"/>
              <a:t>Accelerator R&amp;D Areas for Near Term Program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Beam control and loss reduction throughout complex</a:t>
            </a:r>
          </a:p>
          <a:p>
            <a:pPr lvl="1"/>
            <a:r>
              <a:rPr lang="en-US" dirty="0" smtClean="0"/>
              <a:t>Booster</a:t>
            </a:r>
          </a:p>
          <a:p>
            <a:pPr lvl="1"/>
            <a:r>
              <a:rPr lang="en-US" dirty="0" smtClean="0"/>
              <a:t>Main Injector/Recycler</a:t>
            </a:r>
          </a:p>
          <a:p>
            <a:pPr lvl="1"/>
            <a:r>
              <a:rPr lang="en-US" dirty="0" smtClean="0"/>
              <a:t>Delivery Ring</a:t>
            </a:r>
          </a:p>
          <a:p>
            <a:pPr lvl="2"/>
            <a:r>
              <a:rPr lang="en-US" dirty="0" smtClean="0"/>
              <a:t>Intensity </a:t>
            </a:r>
            <a:r>
              <a:rPr lang="en-US" i="1" dirty="0" smtClean="0"/>
              <a:t>way</a:t>
            </a:r>
            <a:r>
              <a:rPr lang="en-US" dirty="0" smtClean="0"/>
              <a:t> beyond passive shielding limit</a:t>
            </a:r>
          </a:p>
          <a:p>
            <a:r>
              <a:rPr lang="en-US" dirty="0" smtClean="0"/>
              <a:t>Beam stacking and manipulation in Recycler</a:t>
            </a:r>
          </a:p>
          <a:p>
            <a:pPr lvl="1"/>
            <a:r>
              <a:rPr lang="en-US" dirty="0" smtClean="0"/>
              <a:t>Stacking for Neutrinos</a:t>
            </a:r>
          </a:p>
          <a:p>
            <a:pPr lvl="1"/>
            <a:r>
              <a:rPr lang="en-US" dirty="0" err="1" smtClean="0"/>
              <a:t>Rebunching</a:t>
            </a:r>
            <a:r>
              <a:rPr lang="en-US" dirty="0" smtClean="0"/>
              <a:t> for g-2 and Mu2e</a:t>
            </a:r>
          </a:p>
          <a:p>
            <a:r>
              <a:rPr lang="en-US" dirty="0" smtClean="0"/>
              <a:t>Resonant extraction from Delivery Ring</a:t>
            </a:r>
          </a:p>
          <a:p>
            <a:r>
              <a:rPr lang="en-US" dirty="0" smtClean="0"/>
              <a:t>Extinction and extinction monitoring for Mu2e</a:t>
            </a:r>
          </a:p>
          <a:p>
            <a:r>
              <a:rPr lang="en-US" dirty="0" smtClean="0"/>
              <a:t>Energy Deposition and Materials Science!!!</a:t>
            </a:r>
          </a:p>
          <a:p>
            <a:pPr lvl="1"/>
            <a:r>
              <a:rPr lang="en-US" dirty="0" err="1" smtClean="0"/>
              <a:t>Targetry</a:t>
            </a:r>
            <a:endParaRPr lang="en-US" dirty="0" smtClean="0"/>
          </a:p>
          <a:p>
            <a:pPr lvl="1"/>
            <a:r>
              <a:rPr lang="en-US" dirty="0" smtClean="0"/>
              <a:t>Collimation</a:t>
            </a:r>
          </a:p>
          <a:p>
            <a:pPr lvl="1"/>
            <a:r>
              <a:rPr lang="en-US" dirty="0" smtClean="0"/>
              <a:t>Longevity/shielding of superconducting magnets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2147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8" y="345054"/>
            <a:ext cx="7659667" cy="463731"/>
          </a:xfrm>
        </p:spPr>
        <p:txBody>
          <a:bodyPr/>
          <a:lstStyle/>
          <a:p>
            <a:r>
              <a:rPr lang="en-US" dirty="0" smtClean="0"/>
              <a:t>Proton Demands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38" y="1204029"/>
            <a:ext cx="8665162" cy="482601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56947" y="735263"/>
            <a:ext cx="25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~80kW @ 8 </a:t>
            </a:r>
            <a:r>
              <a:rPr lang="en-US" dirty="0" err="1" smtClean="0">
                <a:solidFill>
                  <a:srgbClr val="FF0000"/>
                </a:solidFill>
              </a:rPr>
              <a:t>GeV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488947" y="1270000"/>
            <a:ext cx="173790" cy="78873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783564"/>
      </p:ext>
    </p:extLst>
  </p:cSld>
  <p:clrMapOvr>
    <a:masterClrMapping/>
  </p:clrMapOvr>
  <p:transition xmlns:p14="http://schemas.microsoft.com/office/powerpoint/2010/main" advTm="34138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Near Term Physics</a:t>
            </a:r>
            <a:endParaRPr lang="en-US" dirty="0">
              <a:latin typeface="Arial" charset="0"/>
            </a:endParaRPr>
          </a:p>
        </p:txBody>
      </p:sp>
      <p:sp>
        <p:nvSpPr>
          <p:cNvPr id="33795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smtClean="0">
                <a:solidFill>
                  <a:srgbClr val="FFFFFF"/>
                </a:solidFill>
              </a:rPr>
              <a:t>Michigan State University Seminar</a:t>
            </a:r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289513-1181-ED41-93C1-F29A4F327F28}" type="slidenum">
              <a:rPr lang="en-US" sz="1200">
                <a:solidFill>
                  <a:srgbClr val="FFFFFF"/>
                </a:solidFill>
              </a:rPr>
              <a:pPr eaLnBrk="1" hangingPunct="1"/>
              <a:t>38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33797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115" y="725970"/>
            <a:ext cx="7238365" cy="5878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Right Arrow 5"/>
          <p:cNvSpPr>
            <a:spLocks noChangeArrowheads="1"/>
          </p:cNvSpPr>
          <p:nvPr/>
        </p:nvSpPr>
        <p:spPr bwMode="auto">
          <a:xfrm rot="16200000" flipH="1">
            <a:off x="-977265" y="3274060"/>
            <a:ext cx="3937000" cy="1066800"/>
          </a:xfrm>
          <a:prstGeom prst="rightArrow">
            <a:avLst>
              <a:gd name="adj1" fmla="val 50000"/>
              <a:gd name="adj2" fmla="val 50009"/>
            </a:avLst>
          </a:prstGeom>
          <a:solidFill>
            <a:srgbClr val="FFFF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Physics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112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Sensitivities in Near Term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6088" y="803275"/>
            <a:ext cx="8251825" cy="1543685"/>
          </a:xfrm>
        </p:spPr>
        <p:txBody>
          <a:bodyPr/>
          <a:lstStyle/>
          <a:p>
            <a:r>
              <a:rPr lang="en-US" dirty="0" smtClean="0"/>
              <a:t>g-2 will measure the anomalous magnetic moment of the </a:t>
            </a:r>
            <a:r>
              <a:rPr lang="en-US" dirty="0" err="1" smtClean="0"/>
              <a:t>muon</a:t>
            </a:r>
            <a:r>
              <a:rPr lang="en-US" dirty="0" smtClean="0"/>
              <a:t> to .14 ppm</a:t>
            </a:r>
          </a:p>
          <a:p>
            <a:pPr lvl="1"/>
            <a:r>
              <a:rPr lang="en-US" dirty="0" smtClean="0"/>
              <a:t>~factor of 4 better than previous experiment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Mu2e will measure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2" eaLnBrk="1" hangingPunct="1"/>
            <a:r>
              <a:rPr lang="en-US" sz="1800" dirty="0"/>
              <a:t>Initial single event sensitivity of </a:t>
            </a:r>
            <a:r>
              <a:rPr lang="en-US" sz="1800" dirty="0" err="1"/>
              <a:t>R</a:t>
            </a:r>
            <a:r>
              <a:rPr lang="en-US" sz="1800" baseline="-25000" dirty="0" err="1">
                <a:latin typeface="Symbol" pitchFamily="18" charset="2"/>
              </a:rPr>
              <a:t>m</a:t>
            </a:r>
            <a:r>
              <a:rPr lang="en-US" sz="1800" baseline="-25000" dirty="0" err="1"/>
              <a:t>e</a:t>
            </a:r>
            <a:r>
              <a:rPr lang="en-US" sz="1800" dirty="0"/>
              <a:t>=2x10</a:t>
            </a:r>
            <a:r>
              <a:rPr lang="en-US" sz="1800" baseline="30000" dirty="0"/>
              <a:t>-17</a:t>
            </a:r>
          </a:p>
          <a:p>
            <a:pPr lvl="2" eaLnBrk="1" hangingPunct="1"/>
            <a:r>
              <a:rPr lang="en-US" sz="1800" dirty="0"/>
              <a:t>This represents an improvement of </a:t>
            </a:r>
            <a:r>
              <a:rPr lang="en-US" sz="1800" i="1" dirty="0"/>
              <a:t>four orders of magnitude</a:t>
            </a:r>
            <a:r>
              <a:rPr lang="en-US" sz="1800" dirty="0"/>
              <a:t> compared to the existing limit, or over a </a:t>
            </a:r>
            <a:r>
              <a:rPr lang="en-US" sz="1800" i="1" dirty="0"/>
              <a:t>factor of ten </a:t>
            </a:r>
            <a:r>
              <a:rPr lang="en-US" sz="1800" dirty="0"/>
              <a:t>in effective mass reach. For comparison</a:t>
            </a:r>
            <a:endParaRPr lang="en-US" sz="1000" dirty="0"/>
          </a:p>
          <a:p>
            <a:pPr lvl="3" eaLnBrk="1" hangingPunct="1"/>
            <a:r>
              <a:rPr lang="en-US" sz="1600" dirty="0" err="1"/>
              <a:t>TeV</a:t>
            </a:r>
            <a:r>
              <a:rPr lang="en-US" sz="1600" dirty="0"/>
              <a:t> -&gt; LHC = factor of 7</a:t>
            </a:r>
          </a:p>
          <a:p>
            <a:pPr lvl="3" eaLnBrk="1" hangingPunct="1"/>
            <a:r>
              <a:rPr lang="en-US" sz="1600" dirty="0"/>
              <a:t>LEP 200 -&gt; ILC = factor of 2.5</a:t>
            </a:r>
          </a:p>
          <a:p>
            <a:pPr marL="292100" lvl="1" indent="0">
              <a:buNone/>
            </a:pP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6358303"/>
              </p:ext>
            </p:extLst>
          </p:nvPr>
        </p:nvGraphicFramePr>
        <p:xfrm>
          <a:off x="2415858" y="2908935"/>
          <a:ext cx="3665537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name="Equation" r:id="rId3" imgW="2070100" imgH="546100" progId="Equation.3">
                  <p:embed/>
                </p:oleObj>
              </mc:Choice>
              <mc:Fallback>
                <p:oleObj name="Equation" r:id="rId3" imgW="20701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5858" y="2908935"/>
                        <a:ext cx="3665537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273776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 and Apologies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talk represents the work of countless people</a:t>
            </a:r>
          </a:p>
          <a:p>
            <a:r>
              <a:rPr lang="en-US" dirty="0" smtClean="0"/>
              <a:t>I have borrowed particularly heavily from</a:t>
            </a:r>
          </a:p>
          <a:p>
            <a:pPr lvl="1"/>
            <a:r>
              <a:rPr lang="en-US" dirty="0" smtClean="0"/>
              <a:t>Vladimir </a:t>
            </a:r>
            <a:r>
              <a:rPr lang="en-US" dirty="0" err="1" smtClean="0"/>
              <a:t>Nagaslaev</a:t>
            </a:r>
            <a:endParaRPr lang="en-US" dirty="0"/>
          </a:p>
          <a:p>
            <a:pPr lvl="1"/>
            <a:r>
              <a:rPr lang="en-US" dirty="0" err="1" smtClean="0"/>
              <a:t>Veleri</a:t>
            </a:r>
            <a:r>
              <a:rPr lang="en-US" dirty="0" smtClean="0"/>
              <a:t> </a:t>
            </a:r>
            <a:r>
              <a:rPr lang="en-US" dirty="0" err="1" smtClean="0"/>
              <a:t>Lebedev</a:t>
            </a:r>
            <a:endParaRPr lang="en-US" dirty="0" smtClean="0"/>
          </a:p>
          <a:p>
            <a:pPr lvl="1"/>
            <a:r>
              <a:rPr lang="en-US" dirty="0" smtClean="0"/>
              <a:t>Steve Holmes</a:t>
            </a:r>
          </a:p>
          <a:p>
            <a:pPr lvl="1"/>
            <a:r>
              <a:rPr lang="en-US" dirty="0" smtClean="0"/>
              <a:t>Stuart Henderson</a:t>
            </a:r>
          </a:p>
          <a:p>
            <a:pPr lvl="1"/>
            <a:r>
              <a:rPr lang="en-US" dirty="0" smtClean="0"/>
              <a:t>Bob </a:t>
            </a:r>
            <a:r>
              <a:rPr lang="en-US" dirty="0" err="1" smtClean="0"/>
              <a:t>Tschirhart</a:t>
            </a:r>
            <a:endParaRPr lang="en-US" dirty="0" smtClean="0"/>
          </a:p>
          <a:p>
            <a:pPr lvl="1"/>
            <a:r>
              <a:rPr lang="en-US" dirty="0" err="1" smtClean="0"/>
              <a:t>Milind</a:t>
            </a:r>
            <a:r>
              <a:rPr lang="en-US" dirty="0" smtClean="0"/>
              <a:t> </a:t>
            </a:r>
            <a:r>
              <a:rPr lang="en-US" dirty="0" err="1" smtClean="0"/>
              <a:t>Diwan</a:t>
            </a:r>
            <a:endParaRPr lang="en-US" dirty="0" smtClean="0"/>
          </a:p>
          <a:p>
            <a:r>
              <a:rPr lang="en-US" dirty="0" smtClean="0"/>
              <a:t>I apologize in advance to the experiments that I will cover lightly or not at all.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935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NO</a:t>
            </a:r>
            <a:r>
              <a:rPr lang="en-US" dirty="0" err="1" smtClean="0">
                <a:latin typeface="Symbol" charset="2"/>
                <a:cs typeface="Symbol" charset="2"/>
              </a:rPr>
              <a:t>n</a:t>
            </a:r>
            <a:r>
              <a:rPr lang="en-US" dirty="0" err="1" smtClean="0"/>
              <a:t>A</a:t>
            </a:r>
            <a:r>
              <a:rPr lang="en-US" dirty="0" smtClean="0"/>
              <a:t> Sensitivities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1492880"/>
            <a:ext cx="8514398" cy="33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6835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Forward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6088" y="803276"/>
            <a:ext cx="8251825" cy="3649498"/>
          </a:xfrm>
        </p:spPr>
        <p:txBody>
          <a:bodyPr/>
          <a:lstStyle/>
          <a:p>
            <a:r>
              <a:rPr lang="en-US" dirty="0" smtClean="0"/>
              <a:t>The Intensity Frontier program at Fermilab is limited by the existing proton source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Linac</a:t>
            </a:r>
            <a:r>
              <a:rPr lang="en-US" dirty="0" smtClean="0"/>
              <a:t> and Booster are largely 40+ year old </a:t>
            </a:r>
            <a:r>
              <a:rPr lang="en-US" i="1" dirty="0" smtClean="0"/>
              <a:t>original </a:t>
            </a:r>
            <a:r>
              <a:rPr lang="en-US" dirty="0" smtClean="0"/>
              <a:t>equipment!</a:t>
            </a:r>
          </a:p>
          <a:p>
            <a:r>
              <a:rPr lang="en-US" dirty="0" smtClean="0"/>
              <a:t>In 2007, the Fermilab Long Range Steering Committee recommended the development of a new, high intensity proton source, based on superconducting </a:t>
            </a:r>
            <a:r>
              <a:rPr lang="en-US" dirty="0" err="1" smtClean="0"/>
              <a:t>linac</a:t>
            </a:r>
            <a:r>
              <a:rPr lang="en-US" dirty="0" smtClean="0"/>
              <a:t> technology developed for the ILC</a:t>
            </a:r>
          </a:p>
          <a:p>
            <a:r>
              <a:rPr lang="en-US" dirty="0" smtClean="0"/>
              <a:t>This project was temporarily named…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1088559" y="4984686"/>
            <a:ext cx="38165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Project X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33" r="5667"/>
          <a:stretch/>
        </p:blipFill>
        <p:spPr>
          <a:xfrm>
            <a:off x="5415280" y="4280909"/>
            <a:ext cx="3413759" cy="218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3481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5344" y="392677"/>
            <a:ext cx="5791201" cy="460763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Project X Mission Goals</a:t>
            </a:r>
            <a:endParaRPr lang="en-US" sz="2800" dirty="0"/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1523999"/>
            <a:ext cx="8102600" cy="4599709"/>
          </a:xfrm>
        </p:spPr>
        <p:txBody>
          <a:bodyPr>
            <a:normAutofit fontScale="92500" lnSpcReduction="20000"/>
          </a:bodyPr>
          <a:lstStyle/>
          <a:p>
            <a:pPr marL="280988" indent="-280988"/>
            <a:r>
              <a:rPr lang="en-US" altLang="ja-JP" dirty="0" smtClean="0">
                <a:ea typeface="ＭＳ Ｐゴシック" charset="-128"/>
              </a:rPr>
              <a:t>A neutrino beam for long baseline neutrino oscillation experiments</a:t>
            </a:r>
          </a:p>
          <a:p>
            <a:pPr marL="579438" lvl="1"/>
            <a:r>
              <a:rPr lang="en-US" altLang="ja-JP" dirty="0" smtClean="0">
                <a:ea typeface="ＭＳ Ｐゴシック" charset="-128"/>
              </a:rPr>
              <a:t>2 MW proton source at 60-120 </a:t>
            </a:r>
            <a:r>
              <a:rPr lang="en-US" altLang="ja-JP" dirty="0" err="1" smtClean="0">
                <a:ea typeface="ＭＳ Ｐゴシック" charset="-128"/>
              </a:rPr>
              <a:t>GeV</a:t>
            </a:r>
            <a:endParaRPr lang="en-US" altLang="ja-JP" dirty="0" smtClean="0">
              <a:ea typeface="ＭＳ Ｐゴシック" charset="-128"/>
            </a:endParaRPr>
          </a:p>
          <a:p>
            <a:pPr marL="280988" indent="-280988"/>
            <a:r>
              <a:rPr lang="en-US" altLang="ja-JP" dirty="0" smtClean="0">
                <a:ea typeface="ＭＳ Ｐゴシック" charset="-128"/>
              </a:rPr>
              <a:t>MW-class low energy proton </a:t>
            </a:r>
            <a:br>
              <a:rPr lang="en-US" altLang="ja-JP" dirty="0" smtClean="0">
                <a:ea typeface="ＭＳ Ｐゴシック" charset="-128"/>
              </a:rPr>
            </a:br>
            <a:r>
              <a:rPr lang="en-US" altLang="ja-JP" dirty="0" smtClean="0">
                <a:ea typeface="ＭＳ Ｐゴシック" charset="-128"/>
              </a:rPr>
              <a:t>beams</a:t>
            </a:r>
            <a:r>
              <a:rPr lang="en-US" altLang="ja-JP" dirty="0">
                <a:ea typeface="ＭＳ Ｐゴシック" charset="-128"/>
              </a:rPr>
              <a:t> </a:t>
            </a:r>
            <a:r>
              <a:rPr lang="en-US" altLang="ja-JP" dirty="0" smtClean="0">
                <a:ea typeface="ＭＳ Ｐゴシック" charset="-128"/>
              </a:rPr>
              <a:t>for kaon, </a:t>
            </a:r>
            <a:r>
              <a:rPr lang="en-US" altLang="ja-JP" dirty="0" err="1" smtClean="0">
                <a:ea typeface="ＭＳ Ｐゴシック" charset="-128"/>
              </a:rPr>
              <a:t>muon</a:t>
            </a:r>
            <a:r>
              <a:rPr lang="en-US" altLang="ja-JP" dirty="0" smtClean="0">
                <a:ea typeface="ＭＳ Ｐゴシック" charset="-128"/>
              </a:rPr>
              <a:t>, neutrino, </a:t>
            </a:r>
            <a:br>
              <a:rPr lang="en-US" altLang="ja-JP" dirty="0" smtClean="0">
                <a:ea typeface="ＭＳ Ｐゴシック" charset="-128"/>
              </a:rPr>
            </a:br>
            <a:r>
              <a:rPr lang="en-US" altLang="ja-JP" dirty="0" smtClean="0">
                <a:ea typeface="ＭＳ Ｐゴシック" charset="-128"/>
              </a:rPr>
              <a:t>and nuclei based precision </a:t>
            </a:r>
            <a:br>
              <a:rPr lang="en-US" altLang="ja-JP" dirty="0" smtClean="0">
                <a:ea typeface="ＭＳ Ｐゴシック" charset="-128"/>
              </a:rPr>
            </a:br>
            <a:r>
              <a:rPr lang="en-US" altLang="ja-JP" dirty="0" smtClean="0">
                <a:ea typeface="ＭＳ Ｐゴシック" charset="-128"/>
              </a:rPr>
              <a:t>experiments</a:t>
            </a:r>
          </a:p>
          <a:p>
            <a:pPr marL="579438" lvl="1"/>
            <a:r>
              <a:rPr lang="en-US" altLang="ja-JP" u="sng" dirty="0" smtClean="0">
                <a:ea typeface="ＭＳ Ｐゴシック" charset="-128"/>
              </a:rPr>
              <a:t>Operations simultaneous</a:t>
            </a:r>
            <a:r>
              <a:rPr lang="en-US" altLang="ja-JP" dirty="0" smtClean="0">
                <a:ea typeface="ＭＳ Ｐゴシック" charset="-128"/>
              </a:rPr>
              <a:t> with the</a:t>
            </a:r>
          </a:p>
          <a:p>
            <a:pPr marL="579438" lvl="1">
              <a:spcBef>
                <a:spcPct val="0"/>
              </a:spcBef>
              <a:buFontTx/>
              <a:buNone/>
            </a:pPr>
            <a:r>
              <a:rPr lang="en-US" altLang="ja-JP" dirty="0" smtClean="0">
                <a:ea typeface="ＭＳ Ｐゴシック" charset="-128"/>
              </a:rPr>
              <a:t>	neutrino program</a:t>
            </a:r>
          </a:p>
          <a:p>
            <a:pPr marL="280988" indent="-280988"/>
            <a:r>
              <a:rPr lang="en-US" altLang="ja-JP" dirty="0" smtClean="0">
                <a:ea typeface="ＭＳ Ｐゴシック" charset="-128"/>
              </a:rPr>
              <a:t>A path toward a </a:t>
            </a:r>
            <a:r>
              <a:rPr lang="en-US" altLang="ja-JP" dirty="0" err="1" smtClean="0">
                <a:ea typeface="ＭＳ Ｐゴシック" charset="-128"/>
              </a:rPr>
              <a:t>muon</a:t>
            </a:r>
            <a:r>
              <a:rPr lang="en-US" altLang="ja-JP" dirty="0" smtClean="0">
                <a:ea typeface="ＭＳ Ｐゴシック" charset="-128"/>
              </a:rPr>
              <a:t> source for</a:t>
            </a:r>
          </a:p>
          <a:p>
            <a:pPr marL="280988" indent="-280988">
              <a:spcBef>
                <a:spcPct val="0"/>
              </a:spcBef>
              <a:buFontTx/>
              <a:buNone/>
            </a:pPr>
            <a:r>
              <a:rPr lang="en-US" altLang="ja-JP" dirty="0" smtClean="0">
                <a:ea typeface="ＭＳ Ｐゴシック" charset="-128"/>
              </a:rPr>
              <a:t>	possible future Neutrino Factory </a:t>
            </a:r>
          </a:p>
          <a:p>
            <a:pPr marL="280988" indent="-280988">
              <a:spcBef>
                <a:spcPct val="0"/>
              </a:spcBef>
              <a:buFontTx/>
              <a:buNone/>
            </a:pPr>
            <a:r>
              <a:rPr lang="en-US" altLang="ja-JP" dirty="0" smtClean="0">
                <a:ea typeface="ＭＳ Ｐゴシック" charset="-128"/>
              </a:rPr>
              <a:t>	and/or a Muon Collider</a:t>
            </a:r>
          </a:p>
          <a:p>
            <a:pPr marL="579438" lvl="1"/>
            <a:r>
              <a:rPr lang="en-US" altLang="ja-JP" dirty="0" smtClean="0">
                <a:ea typeface="ＭＳ Ｐゴシック" charset="-128"/>
              </a:rPr>
              <a:t>Requires ~4 MW at ~5-15 </a:t>
            </a:r>
            <a:r>
              <a:rPr lang="en-US" altLang="ja-JP" dirty="0" err="1" smtClean="0">
                <a:ea typeface="ＭＳ Ｐゴシック" charset="-128"/>
              </a:rPr>
              <a:t>GeV</a:t>
            </a:r>
            <a:r>
              <a:rPr lang="en-US" altLang="ja-JP" dirty="0" smtClean="0">
                <a:ea typeface="ＭＳ Ｐゴシック" charset="-128"/>
              </a:rPr>
              <a:t> </a:t>
            </a:r>
          </a:p>
          <a:p>
            <a:pPr marL="280988" indent="-280988"/>
            <a:r>
              <a:rPr lang="en-US" dirty="0" smtClean="0">
                <a:ea typeface="ＭＳ Ｐゴシック" charset="-128"/>
              </a:rPr>
              <a:t>Possible missions beyond particle physics</a:t>
            </a:r>
          </a:p>
          <a:p>
            <a:pPr marL="579438" lvl="1"/>
            <a:r>
              <a:rPr lang="en-US" dirty="0" smtClean="0"/>
              <a:t>Energy and materials </a:t>
            </a:r>
            <a:r>
              <a:rPr lang="en-US" dirty="0" smtClean="0">
                <a:ea typeface="ＭＳ Ｐゴシック" charset="-128"/>
              </a:rPr>
              <a:t>applications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2060138"/>
            <a:ext cx="3962400" cy="296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7136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Overview of Project X</a:t>
            </a:r>
            <a:endParaRPr lang="en-US" dirty="0"/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>
          <a:xfrm>
            <a:off x="459457" y="629487"/>
            <a:ext cx="8251825" cy="2103697"/>
          </a:xfrm>
        </p:spPr>
        <p:txBody>
          <a:bodyPr/>
          <a:lstStyle/>
          <a:p>
            <a:r>
              <a:rPr lang="en-US" dirty="0" smtClean="0"/>
              <a:t>The specifications of Project X have undergone many iterations since the initial proposal</a:t>
            </a:r>
          </a:p>
          <a:p>
            <a:r>
              <a:rPr lang="en-US" dirty="0" smtClean="0"/>
              <a:t>Current baseline</a:t>
            </a:r>
          </a:p>
          <a:p>
            <a:pPr lvl="1"/>
            <a:r>
              <a:rPr lang="en-US" sz="1800" dirty="0" smtClean="0"/>
              <a:t>3 </a:t>
            </a:r>
            <a:r>
              <a:rPr lang="en-US" sz="1800" dirty="0" err="1" smtClean="0"/>
              <a:t>GeV</a:t>
            </a:r>
            <a:r>
              <a:rPr lang="en-US" sz="1800" dirty="0" smtClean="0"/>
              <a:t> CW </a:t>
            </a:r>
            <a:r>
              <a:rPr lang="en-US" sz="1800" dirty="0" err="1" smtClean="0"/>
              <a:t>Linac</a:t>
            </a:r>
            <a:r>
              <a:rPr lang="en-US" sz="1800" dirty="0" smtClean="0"/>
              <a:t> will drive nuclear and rare decay program</a:t>
            </a:r>
          </a:p>
          <a:p>
            <a:pPr lvl="1"/>
            <a:r>
              <a:rPr lang="en-US" sz="1800" dirty="0" smtClean="0"/>
              <a:t>Pulsed </a:t>
            </a:r>
            <a:r>
              <a:rPr lang="en-US" sz="1800" dirty="0" err="1" smtClean="0"/>
              <a:t>linac</a:t>
            </a:r>
            <a:r>
              <a:rPr lang="en-US" sz="1800" dirty="0" smtClean="0"/>
              <a:t> will accelerate beam to 8 </a:t>
            </a:r>
            <a:r>
              <a:rPr lang="en-US" sz="1800" dirty="0" err="1" smtClean="0"/>
              <a:t>GeV</a:t>
            </a:r>
            <a:r>
              <a:rPr lang="en-US" sz="1800" dirty="0" smtClean="0"/>
              <a:t> for injection into the Recycler/Main Injector to drive a high energy neutrino program</a:t>
            </a:r>
          </a:p>
        </p:txBody>
      </p:sp>
      <p:sp>
        <p:nvSpPr>
          <p:cNvPr id="63496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April 12, 2013</a:t>
            </a:r>
            <a:endParaRPr lang="en-US">
              <a:latin typeface="Arial" pitchFamily="34" charset="0"/>
            </a:endParaRPr>
          </a:p>
        </p:txBody>
      </p:sp>
      <p:sp>
        <p:nvSpPr>
          <p:cNvPr id="63497" name="Slide Number Placeholder 1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F0C1BF3-EEF3-41A9-9ED8-02E174F1CD6D}" type="slidenum">
              <a:rPr lang="en-US" smtClean="0">
                <a:latin typeface="Arial" pitchFamily="34" charset="0"/>
              </a:rPr>
              <a:pPr/>
              <a:t>43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63498" name="Footer Placeholder 13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Michigan State University Seminar</a:t>
            </a:r>
          </a:p>
        </p:txBody>
      </p:sp>
      <p:pic>
        <p:nvPicPr>
          <p:cNvPr id="768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2211" y="3047408"/>
            <a:ext cx="6036612" cy="3413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52877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28600" y="-152400"/>
            <a:ext cx="9448800" cy="71628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3" eaLnBrk="1" hangingPunct="1">
              <a:buFont typeface="Wingdings" pitchFamily="2" charset="2"/>
              <a:buNone/>
            </a:pPr>
            <a:r>
              <a:rPr lang="en-US" smtClean="0"/>
              <a:t>			as;lkjfda;lskdjf;salkjfd</a:t>
            </a:r>
          </a:p>
        </p:txBody>
      </p:sp>
      <p:sp>
        <p:nvSpPr>
          <p:cNvPr id="614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2CA909F-3001-4CF3-BCB6-61057A2C1726}" type="slidenum">
              <a:rPr lang="en-US" sz="1200" smtClean="0">
                <a:solidFill>
                  <a:srgbClr val="FFFFFF"/>
                </a:solidFill>
              </a:rPr>
              <a:pPr eaLnBrk="1" hangingPunct="1"/>
              <a:t>44</a:t>
            </a:fld>
            <a:endParaRPr lang="en-US" sz="1200" smtClean="0">
              <a:solidFill>
                <a:srgbClr val="FFFFFF"/>
              </a:solidFill>
            </a:endParaRPr>
          </a:p>
        </p:txBody>
      </p:sp>
      <p:pic>
        <p:nvPicPr>
          <p:cNvPr id="6150" name="Picture 6" descr="Project_X-Slide_v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305800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8200" y="1452563"/>
            <a:ext cx="3505200" cy="13665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8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 MW @ 1 </a:t>
            </a:r>
            <a:r>
              <a:rPr lang="en-US" sz="1800" b="1" dirty="0" err="1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GeV</a:t>
            </a:r>
            <a:endParaRPr lang="en-US" sz="1800" b="1" dirty="0" smtClean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l">
              <a:defRPr/>
            </a:pPr>
            <a:r>
              <a:rPr lang="en-US" sz="18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3 </a:t>
            </a: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MW @ 3 </a:t>
            </a:r>
            <a:r>
              <a:rPr lang="en-US" sz="18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GeV</a:t>
            </a: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l">
              <a:defRPr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200 kW @ 8 </a:t>
            </a:r>
            <a:r>
              <a:rPr lang="en-US" sz="18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GeV</a:t>
            </a: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algn="l">
              <a:defRPr/>
            </a:pPr>
            <a:r>
              <a:rPr lang="en-US" sz="18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 MW @ 120 </a:t>
            </a:r>
            <a:r>
              <a:rPr lang="en-US" sz="1800" b="1" dirty="0" err="1">
                <a:solidFill>
                  <a:schemeClr val="tx2">
                    <a:lumMod val="20000"/>
                    <a:lumOff val="80000"/>
                  </a:schemeClr>
                </a:solidFill>
              </a:rPr>
              <a:t>GeV</a:t>
            </a:r>
            <a:endParaRPr lang="en-US" sz="18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57200" y="6343650"/>
            <a:ext cx="6248400" cy="361950"/>
          </a:xfrm>
        </p:spPr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917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619251" y="306584"/>
            <a:ext cx="6570662" cy="477842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Project X SRF </a:t>
            </a:r>
            <a:r>
              <a:rPr lang="en-US" dirty="0" err="1">
                <a:latin typeface="Arial" charset="0"/>
              </a:rPr>
              <a:t>Linac</a:t>
            </a:r>
            <a:r>
              <a:rPr lang="en-US" dirty="0">
                <a:latin typeface="Arial" charset="0"/>
              </a:rPr>
              <a:t> Technology Map</a:t>
            </a:r>
          </a:p>
        </p:txBody>
      </p:sp>
      <p:sp>
        <p:nvSpPr>
          <p:cNvPr id="20484" name="Footer Placeholder 35"/>
          <p:cNvSpPr txBox="1">
            <a:spLocks/>
          </p:cNvSpPr>
          <p:nvPr/>
        </p:nvSpPr>
        <p:spPr bwMode="auto">
          <a:xfrm>
            <a:off x="457200" y="6356350"/>
            <a:ext cx="37576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200">
              <a:solidFill>
                <a:srgbClr val="FFFFFF"/>
              </a:solidFill>
            </a:endParaRPr>
          </a:p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sz="1200">
              <a:solidFill>
                <a:srgbClr val="FFFFFF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57213" y="3471863"/>
          <a:ext cx="8281987" cy="28384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46267"/>
                <a:gridCol w="801847"/>
                <a:gridCol w="1502052"/>
                <a:gridCol w="1558519"/>
                <a:gridCol w="2473302"/>
              </a:tblGrid>
              <a:tr h="3798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Section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1443" marR="91443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Freq</a:t>
                      </a:r>
                      <a:endParaRPr lang="en-US" sz="1600" dirty="0"/>
                    </a:p>
                  </a:txBody>
                  <a:tcPr marL="91443" marR="91443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Energy (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MeV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1443" marR="91443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Cav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mag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/CM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1443" marR="91443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Type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marL="91443" marR="91443" horzOverflow="overflow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2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HWR (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</a:t>
                      </a:r>
                      <a:r>
                        <a:rPr kumimoji="0" lang="en-US" sz="1600" u="none" strike="noStrike" cap="none" normalizeH="0" baseline="-30000" dirty="0" smtClean="0">
                          <a:ln>
                            <a:noFill/>
                          </a:ln>
                          <a:effectLst/>
                        </a:rPr>
                        <a:t>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=0.1)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3" marR="91443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162.5</a:t>
                      </a:r>
                    </a:p>
                  </a:txBody>
                  <a:tcPr marL="91443" marR="91443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2.1-10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9/6/1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HWR, solenoid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4739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SSR1 (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</a:t>
                      </a:r>
                      <a:r>
                        <a:rPr kumimoji="0" lang="en-US" sz="1600" u="none" strike="noStrike" cap="none" normalizeH="0" baseline="-30000" dirty="0" smtClean="0">
                          <a:ln>
                            <a:noFill/>
                          </a:ln>
                          <a:effectLst/>
                        </a:rPr>
                        <a:t>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=0.22) 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325</a:t>
                      </a: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10-42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16/18/ 2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SSR, solenoid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</a:tr>
              <a:tr h="4074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SSR2 (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</a:t>
                      </a:r>
                      <a:r>
                        <a:rPr kumimoji="0" lang="en-US" sz="1600" u="none" strike="noStrike" cap="none" normalizeH="0" baseline="-30000" dirty="0" smtClean="0">
                          <a:ln>
                            <a:noFill/>
                          </a:ln>
                          <a:effectLst/>
                        </a:rPr>
                        <a:t>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=0.47) 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3" marR="91443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325</a:t>
                      </a:r>
                      <a:endParaRPr lang="en-US" sz="1600" b="0" dirty="0">
                        <a:latin typeface="Rockwell" pitchFamily="18" charset="0"/>
                      </a:endParaRPr>
                    </a:p>
                  </a:txBody>
                  <a:tcPr marL="91443" marR="9144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42-160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36/20/4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SSR, solenoid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/>
                </a:tc>
              </a:tr>
              <a:tr h="4074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LB 650   (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</a:t>
                      </a:r>
                      <a:r>
                        <a:rPr kumimoji="0" lang="en-US" sz="1600" u="none" strike="noStrike" cap="none" normalizeH="0" baseline="-30000" dirty="0" smtClean="0">
                          <a:ln>
                            <a:noFill/>
                          </a:ln>
                          <a:effectLst/>
                        </a:rPr>
                        <a:t>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=0.61) 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650</a:t>
                      </a:r>
                      <a:endParaRPr lang="en-US" sz="1600" b="0" dirty="0"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160-460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42 /14/7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5-cell elliptical, doublet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</a:tr>
              <a:tr h="4074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HB 650   (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</a:t>
                      </a:r>
                      <a:r>
                        <a:rPr kumimoji="0" lang="en-US" sz="1600" u="none" strike="noStrike" cap="none" normalizeH="0" baseline="-30000" dirty="0" smtClean="0">
                          <a:ln>
                            <a:noFill/>
                          </a:ln>
                          <a:effectLst/>
                        </a:rPr>
                        <a:t>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=0.9) 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650</a:t>
                      </a:r>
                      <a:endParaRPr lang="en-US" sz="1600" b="0" dirty="0"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460-3000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152/19/19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5-cell elliptical, doublet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</a:tr>
              <a:tr h="40748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ILC  1.3 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</a:t>
                      </a:r>
                      <a:r>
                        <a:rPr kumimoji="0" lang="en-US" sz="1600" u="none" strike="noStrike" cap="none" normalizeH="0" baseline="-30000" dirty="0" smtClean="0">
                          <a:ln>
                            <a:noFill/>
                          </a:ln>
                          <a:effectLst/>
                        </a:rPr>
                        <a:t>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sym typeface="Symbol" pitchFamily="18" charset="2"/>
                        </a:rPr>
                        <a:t>=1.0) 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  <a:cs typeface="Times New Roman" pitchFamily="18" charset="0"/>
                        <a:sym typeface="Symbol" pitchFamily="18" charset="2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1300</a:t>
                      </a:r>
                      <a:endParaRPr lang="en-US" sz="1600" b="0" dirty="0"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3000-8000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224 /28 /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91443" marR="91443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9-cell elliptical, quad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ckwell" pitchFamily="18" charset="0"/>
                      </a:endParaRPr>
                    </a:p>
                  </a:txBody>
                  <a:tcPr marL="91443" marR="91443" horzOverflow="overflow">
                    <a:noFill/>
                  </a:tcPr>
                </a:tc>
              </a:tr>
            </a:tbl>
          </a:graphicData>
        </a:graphic>
      </p:graphicFrame>
      <p:sp>
        <p:nvSpPr>
          <p:cNvPr id="20522" name="Slide Number Placeholder 4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  <p:grpSp>
        <p:nvGrpSpPr>
          <p:cNvPr id="20523" name="Group 10"/>
          <p:cNvGrpSpPr>
            <a:grpSpLocks/>
          </p:cNvGrpSpPr>
          <p:nvPr/>
        </p:nvGrpSpPr>
        <p:grpSpPr bwMode="auto">
          <a:xfrm>
            <a:off x="260350" y="1371600"/>
            <a:ext cx="9188450" cy="1884363"/>
            <a:chOff x="167918" y="1485905"/>
            <a:chExt cx="9188140" cy="1884592"/>
          </a:xfrm>
        </p:grpSpPr>
        <p:sp>
          <p:nvSpPr>
            <p:cNvPr id="12" name="Rectangle 11"/>
            <p:cNvSpPr/>
            <p:nvPr/>
          </p:nvSpPr>
          <p:spPr bwMode="auto">
            <a:xfrm>
              <a:off x="455246" y="1485905"/>
              <a:ext cx="1339805" cy="5937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1"/>
                  </a:solidFill>
                  <a:latin typeface="Symbol" pitchFamily="18" charset="2"/>
                </a:rPr>
                <a:t>b</a:t>
              </a:r>
              <a:r>
                <a:rPr lang="en-US" dirty="0">
                  <a:solidFill>
                    <a:schemeClr val="bg1"/>
                  </a:solidFill>
                </a:rPr>
                <a:t>=0.11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1795051" y="1485905"/>
              <a:ext cx="1338217" cy="59379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1"/>
                  </a:solidFill>
                  <a:latin typeface="Symbol" pitchFamily="18" charset="2"/>
                </a:rPr>
                <a:t>b</a:t>
              </a:r>
              <a:r>
                <a:rPr lang="en-US" dirty="0">
                  <a:solidFill>
                    <a:schemeClr val="bg1"/>
                  </a:solidFill>
                </a:rPr>
                <a:t>=0.22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133268" y="1485905"/>
              <a:ext cx="1341393" cy="593797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1"/>
                  </a:solidFill>
                  <a:latin typeface="Symbol" pitchFamily="18" charset="2"/>
                </a:rPr>
                <a:t>b</a:t>
              </a:r>
              <a:r>
                <a:rPr lang="en-US" dirty="0">
                  <a:solidFill>
                    <a:schemeClr val="bg1"/>
                  </a:solidFill>
                </a:rPr>
                <a:t>=0.4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474661" y="1485905"/>
              <a:ext cx="1338217" cy="59379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1"/>
                  </a:solidFill>
                  <a:latin typeface="Symbol" pitchFamily="18" charset="2"/>
                </a:rPr>
                <a:t>b</a:t>
              </a:r>
              <a:r>
                <a:rPr lang="en-US" dirty="0">
                  <a:solidFill>
                    <a:schemeClr val="bg1"/>
                  </a:solidFill>
                </a:rPr>
                <a:t>=0.61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812878" y="1485905"/>
              <a:ext cx="1339805" cy="593797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1"/>
                  </a:solidFill>
                  <a:latin typeface="Symbol" pitchFamily="18" charset="2"/>
                </a:rPr>
                <a:t>b</a:t>
              </a:r>
              <a:r>
                <a:rPr lang="en-US" dirty="0">
                  <a:solidFill>
                    <a:schemeClr val="bg1"/>
                  </a:solidFill>
                </a:rPr>
                <a:t>=0.9</a:t>
              </a:r>
            </a:p>
          </p:txBody>
        </p:sp>
        <p:sp>
          <p:nvSpPr>
            <p:cNvPr id="17" name="Left-Right Arrow 16"/>
            <p:cNvSpPr/>
            <p:nvPr/>
          </p:nvSpPr>
          <p:spPr bwMode="auto">
            <a:xfrm>
              <a:off x="1795051" y="2436934"/>
              <a:ext cx="2679610" cy="355643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endParaRPr lang="en-US"/>
            </a:p>
          </p:txBody>
        </p:sp>
        <p:sp>
          <p:nvSpPr>
            <p:cNvPr id="20531" name="TextBox 42"/>
            <p:cNvSpPr txBox="1">
              <a:spLocks noChangeArrowheads="1"/>
            </p:cNvSpPr>
            <p:nvPr/>
          </p:nvSpPr>
          <p:spPr bwMode="auto">
            <a:xfrm>
              <a:off x="1856779" y="2674139"/>
              <a:ext cx="2537926" cy="64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325 MHz</a:t>
              </a:r>
            </a:p>
            <a:p>
              <a:pPr algn="ctr"/>
              <a:r>
                <a:rPr lang="en-US"/>
                <a:t>10-160 MeV</a:t>
              </a:r>
            </a:p>
          </p:txBody>
        </p:sp>
        <p:sp>
          <p:nvSpPr>
            <p:cNvPr id="19" name="Left-Right Arrow 18"/>
            <p:cNvSpPr/>
            <p:nvPr/>
          </p:nvSpPr>
          <p:spPr bwMode="auto">
            <a:xfrm>
              <a:off x="4474661" y="2436934"/>
              <a:ext cx="2678022" cy="355643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endParaRPr lang="en-US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152682" y="1485905"/>
              <a:ext cx="1738254" cy="593797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1"/>
                  </a:solidFill>
                  <a:latin typeface="Symbol" pitchFamily="18" charset="2"/>
                </a:rPr>
                <a:t>b</a:t>
              </a:r>
              <a:r>
                <a:rPr lang="en-US" dirty="0">
                  <a:solidFill>
                    <a:schemeClr val="bg1"/>
                  </a:solidFill>
                </a:rPr>
                <a:t>=1.0</a:t>
              </a:r>
            </a:p>
          </p:txBody>
        </p:sp>
        <p:sp>
          <p:nvSpPr>
            <p:cNvPr id="21" name="Left-Right Arrow 20"/>
            <p:cNvSpPr/>
            <p:nvPr/>
          </p:nvSpPr>
          <p:spPr bwMode="auto">
            <a:xfrm>
              <a:off x="7152682" y="2436934"/>
              <a:ext cx="1703331" cy="355643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endParaRPr lang="en-US"/>
            </a:p>
          </p:txBody>
        </p:sp>
        <p:sp>
          <p:nvSpPr>
            <p:cNvPr id="20535" name="TextBox 47"/>
            <p:cNvSpPr txBox="1">
              <a:spLocks noChangeArrowheads="1"/>
            </p:cNvSpPr>
            <p:nvPr/>
          </p:nvSpPr>
          <p:spPr bwMode="auto">
            <a:xfrm>
              <a:off x="7027694" y="2674139"/>
              <a:ext cx="2328364" cy="64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1.3 GHz</a:t>
              </a:r>
            </a:p>
            <a:p>
              <a:pPr algn="ctr"/>
              <a:r>
                <a:rPr lang="en-US"/>
                <a:t>3-8 GeV</a:t>
              </a:r>
            </a:p>
          </p:txBody>
        </p:sp>
        <p:sp>
          <p:nvSpPr>
            <p:cNvPr id="20536" name="TextBox 47"/>
            <p:cNvSpPr txBox="1">
              <a:spLocks noChangeArrowheads="1"/>
            </p:cNvSpPr>
            <p:nvPr/>
          </p:nvSpPr>
          <p:spPr bwMode="auto">
            <a:xfrm>
              <a:off x="4663261" y="2724166"/>
              <a:ext cx="2422879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650 MHz</a:t>
              </a:r>
            </a:p>
            <a:p>
              <a:pPr algn="ctr"/>
              <a:r>
                <a:rPr lang="en-US"/>
                <a:t>0.16-3 GeV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40959" y="2273401"/>
              <a:ext cx="6641876" cy="1270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7170145" y="2262287"/>
              <a:ext cx="1720792" cy="1111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39" name="TextBox 25"/>
            <p:cNvSpPr txBox="1">
              <a:spLocks noChangeArrowheads="1"/>
            </p:cNvSpPr>
            <p:nvPr/>
          </p:nvSpPr>
          <p:spPr bwMode="auto">
            <a:xfrm>
              <a:off x="3488658" y="2128171"/>
              <a:ext cx="72734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 b="1" i="1">
                  <a:solidFill>
                    <a:srgbClr val="C00000"/>
                  </a:solidFill>
                </a:rPr>
                <a:t>CW</a:t>
              </a:r>
            </a:p>
          </p:txBody>
        </p:sp>
        <p:sp>
          <p:nvSpPr>
            <p:cNvPr id="20540" name="TextBox 26"/>
            <p:cNvSpPr txBox="1">
              <a:spLocks noChangeArrowheads="1"/>
            </p:cNvSpPr>
            <p:nvPr/>
          </p:nvSpPr>
          <p:spPr bwMode="auto">
            <a:xfrm>
              <a:off x="7451058" y="2093483"/>
              <a:ext cx="1099384" cy="404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 b="1" i="1">
                  <a:solidFill>
                    <a:srgbClr val="C00000"/>
                  </a:solidFill>
                </a:rPr>
                <a:t>Pulsed</a:t>
              </a:r>
            </a:p>
          </p:txBody>
        </p:sp>
        <p:sp>
          <p:nvSpPr>
            <p:cNvPr id="28" name="Left-Right Arrow 27"/>
            <p:cNvSpPr/>
            <p:nvPr/>
          </p:nvSpPr>
          <p:spPr bwMode="auto">
            <a:xfrm>
              <a:off x="455246" y="2436934"/>
              <a:ext cx="1354091" cy="355643"/>
            </a:xfrm>
            <a:prstGeom prst="leftRightArrow">
              <a:avLst/>
            </a:prstGeom>
            <a:solidFill>
              <a:srgbClr val="0070C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 typeface="Wingdings" pitchFamily="2" charset="2"/>
                <a:buNone/>
                <a:defRPr/>
              </a:pPr>
              <a:endParaRPr lang="en-US"/>
            </a:p>
          </p:txBody>
        </p:sp>
        <p:sp>
          <p:nvSpPr>
            <p:cNvPr id="20542" name="TextBox 42"/>
            <p:cNvSpPr txBox="1">
              <a:spLocks noChangeArrowheads="1"/>
            </p:cNvSpPr>
            <p:nvPr/>
          </p:nvSpPr>
          <p:spPr bwMode="auto">
            <a:xfrm>
              <a:off x="167918" y="2705105"/>
              <a:ext cx="1999782" cy="646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/>
                <a:t>162.5 MHz</a:t>
              </a:r>
            </a:p>
            <a:p>
              <a:pPr algn="ctr"/>
              <a:r>
                <a:rPr lang="en-US"/>
                <a:t>2.1-10 MeV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473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22"/>
          <p:cNvSpPr>
            <a:spLocks noGrp="1"/>
          </p:cNvSpPr>
          <p:nvPr>
            <p:ph type="title"/>
          </p:nvPr>
        </p:nvSpPr>
        <p:spPr>
          <a:xfrm>
            <a:off x="441643" y="111760"/>
            <a:ext cx="8113077" cy="46228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Operating Scenario for  High Power Campus </a:t>
            </a:r>
          </a:p>
        </p:txBody>
      </p:sp>
      <p:sp>
        <p:nvSpPr>
          <p:cNvPr id="23556" name="TextBox 12"/>
          <p:cNvSpPr txBox="1">
            <a:spLocks noChangeArrowheads="1"/>
          </p:cNvSpPr>
          <p:nvPr/>
        </p:nvSpPr>
        <p:spPr bwMode="auto">
          <a:xfrm>
            <a:off x="762000" y="1031240"/>
            <a:ext cx="7543800" cy="120032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 u="sng" dirty="0">
                <a:solidFill>
                  <a:srgbClr val="000000"/>
                </a:solidFill>
              </a:rPr>
              <a:t>1 </a:t>
            </a:r>
            <a:r>
              <a:rPr lang="en-US" sz="1800" u="sng" dirty="0" err="1">
                <a:solidFill>
                  <a:srgbClr val="000000"/>
                </a:solidFill>
                <a:latin typeface="Symbol" charset="0"/>
              </a:rPr>
              <a:t>m</a:t>
            </a:r>
            <a:r>
              <a:rPr lang="en-US" sz="1800" u="sng" dirty="0" err="1">
                <a:solidFill>
                  <a:srgbClr val="000000"/>
                </a:solidFill>
              </a:rPr>
              <a:t>sec</a:t>
            </a:r>
            <a:r>
              <a:rPr lang="en-US" sz="1800" u="sng" dirty="0">
                <a:solidFill>
                  <a:srgbClr val="000000"/>
                </a:solidFill>
              </a:rPr>
              <a:t> period at 3 </a:t>
            </a:r>
            <a:r>
              <a:rPr lang="en-US" sz="1800" u="sng" dirty="0" err="1">
                <a:solidFill>
                  <a:srgbClr val="000000"/>
                </a:solidFill>
              </a:rPr>
              <a:t>GeV</a:t>
            </a:r>
            <a:endParaRPr lang="en-US" sz="1800" u="sng" dirty="0">
              <a:solidFill>
                <a:srgbClr val="000000"/>
              </a:solidFill>
            </a:endParaRPr>
          </a:p>
          <a:p>
            <a:pPr algn="l" eaLnBrk="1" hangingPunct="1"/>
            <a:r>
              <a:rPr lang="en-US" sz="1800" dirty="0">
                <a:solidFill>
                  <a:srgbClr val="000000"/>
                </a:solidFill>
              </a:rPr>
              <a:t>	</a:t>
            </a:r>
            <a:r>
              <a:rPr lang="en-US" sz="1800" dirty="0">
                <a:solidFill>
                  <a:srgbClr val="CC0000"/>
                </a:solidFill>
              </a:rPr>
              <a:t>Muon pulses (12e7) 162.5 MHz, 80 </a:t>
            </a:r>
            <a:r>
              <a:rPr lang="en-US" sz="1800" dirty="0" err="1">
                <a:solidFill>
                  <a:srgbClr val="CC0000"/>
                </a:solidFill>
              </a:rPr>
              <a:t>nsec</a:t>
            </a:r>
            <a:r>
              <a:rPr lang="en-US" sz="1800" dirty="0">
                <a:solidFill>
                  <a:srgbClr val="CC0000"/>
                </a:solidFill>
              </a:rPr>
              <a:t>		700 kW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1800" dirty="0">
                <a:solidFill>
                  <a:srgbClr val="003399"/>
                </a:solidFill>
              </a:rPr>
              <a:t>	</a:t>
            </a:r>
            <a:r>
              <a:rPr lang="en-US" sz="1800" dirty="0">
                <a:solidFill>
                  <a:srgbClr val="000099"/>
                </a:solidFill>
              </a:rPr>
              <a:t>Kaon pulses (12e7) 27 MHz			1540 kW</a:t>
            </a:r>
          </a:p>
          <a:p>
            <a:pPr algn="l" eaLnBrk="1" hangingPunct="1">
              <a:spcBef>
                <a:spcPct val="0"/>
              </a:spcBef>
            </a:pPr>
            <a:r>
              <a:rPr lang="en-US" sz="1800" dirty="0">
                <a:solidFill>
                  <a:srgbClr val="FC110F"/>
                </a:solidFill>
              </a:rPr>
              <a:t>	</a:t>
            </a:r>
            <a:r>
              <a:rPr lang="en-US" sz="1800" dirty="0">
                <a:solidFill>
                  <a:srgbClr val="00B050"/>
                </a:solidFill>
              </a:rPr>
              <a:t>Nuclear pulses (12e7) 13.5 MHz			770 kW</a:t>
            </a:r>
          </a:p>
        </p:txBody>
      </p:sp>
      <p:sp>
        <p:nvSpPr>
          <p:cNvPr id="23558" name="TextBox 11"/>
          <p:cNvSpPr txBox="1">
            <a:spLocks noChangeArrowheads="1"/>
          </p:cNvSpPr>
          <p:nvPr/>
        </p:nvSpPr>
        <p:spPr bwMode="auto">
          <a:xfrm>
            <a:off x="763588" y="2409190"/>
            <a:ext cx="708501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Ion source and RFQ operate at 4.4 mA; 77% of bunches are </a:t>
            </a:r>
          </a:p>
          <a:p>
            <a:pPr algn="l" eaLnBrk="1" hangingPunct="1"/>
            <a:r>
              <a:rPr lang="en-US" sz="2000"/>
              <a:t>chopped @ 2.1 MeV </a:t>
            </a:r>
            <a:r>
              <a:rPr lang="en-US" sz="2000">
                <a:sym typeface="Symbol" charset="0"/>
              </a:rPr>
              <a:t></a:t>
            </a:r>
            <a:r>
              <a:rPr lang="en-US" sz="2000"/>
              <a:t> maintain 1 mA over 1 </a:t>
            </a:r>
            <a:r>
              <a:rPr lang="en-US" sz="2000">
                <a:latin typeface="Symbol" charset="0"/>
              </a:rPr>
              <a:t>m</a:t>
            </a:r>
            <a:r>
              <a:rPr lang="en-US" sz="2000"/>
              <a:t>sec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7519" y="3505200"/>
            <a:ext cx="8485505" cy="2625725"/>
            <a:chOff x="52899" y="3505200"/>
            <a:chExt cx="8910126" cy="2625725"/>
          </a:xfrm>
        </p:grpSpPr>
        <p:pic>
          <p:nvPicPr>
            <p:cNvPr id="23555" name="Picture 1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9545"/>
            <a:stretch>
              <a:fillRect/>
            </a:stretch>
          </p:blipFill>
          <p:spPr bwMode="auto">
            <a:xfrm>
              <a:off x="6019800" y="3505200"/>
              <a:ext cx="2943225" cy="26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7" name="TextBox 8"/>
            <p:cNvSpPr txBox="1">
              <a:spLocks noChangeArrowheads="1"/>
            </p:cNvSpPr>
            <p:nvPr/>
          </p:nvSpPr>
          <p:spPr bwMode="auto">
            <a:xfrm>
              <a:off x="6172200" y="3581400"/>
              <a:ext cx="255111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000000"/>
                  </a:solidFill>
                </a:rPr>
                <a:t>Separation scheme</a:t>
              </a:r>
            </a:p>
          </p:txBody>
        </p:sp>
        <p:sp>
          <p:nvSpPr>
            <p:cNvPr id="23559" name="TextBox 8"/>
            <p:cNvSpPr txBox="1">
              <a:spLocks noChangeArrowheads="1"/>
            </p:cNvSpPr>
            <p:nvPr/>
          </p:nvSpPr>
          <p:spPr bwMode="auto">
            <a:xfrm>
              <a:off x="6248400" y="5638800"/>
              <a:ext cx="2551113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00"/>
                </a:buClr>
                <a:buSzPct val="80000"/>
                <a:buFont typeface="Wingdings" charset="0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dirty="0">
                  <a:solidFill>
                    <a:srgbClr val="000000"/>
                  </a:solidFill>
                </a:rPr>
                <a:t>Transverse </a:t>
              </a:r>
              <a:r>
                <a:rPr lang="en-US" sz="2000" dirty="0" err="1">
                  <a:solidFill>
                    <a:srgbClr val="000000"/>
                  </a:solidFill>
                </a:rPr>
                <a:t>rf</a:t>
              </a:r>
              <a:r>
                <a:rPr lang="en-US" sz="2000" dirty="0">
                  <a:solidFill>
                    <a:srgbClr val="000000"/>
                  </a:solidFill>
                </a:rPr>
                <a:t> splitter</a:t>
              </a:r>
            </a:p>
          </p:txBody>
        </p:sp>
        <p:sp>
          <p:nvSpPr>
            <p:cNvPr id="23560" name="Oval 13"/>
            <p:cNvSpPr>
              <a:spLocks noChangeArrowheads="1"/>
            </p:cNvSpPr>
            <p:nvPr/>
          </p:nvSpPr>
          <p:spPr bwMode="auto">
            <a:xfrm>
              <a:off x="6096000" y="4724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61" name="Oval 14"/>
            <p:cNvSpPr>
              <a:spLocks noChangeArrowheads="1"/>
            </p:cNvSpPr>
            <p:nvPr/>
          </p:nvSpPr>
          <p:spPr bwMode="auto">
            <a:xfrm>
              <a:off x="7467600" y="4724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62" name="Oval 15"/>
            <p:cNvSpPr>
              <a:spLocks noChangeArrowheads="1"/>
            </p:cNvSpPr>
            <p:nvPr/>
          </p:nvSpPr>
          <p:spPr bwMode="auto">
            <a:xfrm>
              <a:off x="8763000" y="4724400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63" name="Oval 16"/>
            <p:cNvSpPr>
              <a:spLocks noChangeArrowheads="1"/>
            </p:cNvSpPr>
            <p:nvPr/>
          </p:nvSpPr>
          <p:spPr bwMode="auto">
            <a:xfrm>
              <a:off x="6781800" y="3962400"/>
              <a:ext cx="152400" cy="152400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64" name="Oval 21"/>
            <p:cNvSpPr>
              <a:spLocks noChangeArrowheads="1"/>
            </p:cNvSpPr>
            <p:nvPr/>
          </p:nvSpPr>
          <p:spPr bwMode="auto">
            <a:xfrm>
              <a:off x="8153400" y="5486400"/>
              <a:ext cx="152400" cy="152400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2899" y="3505200"/>
              <a:ext cx="5890701" cy="2177509"/>
              <a:chOff x="215596" y="2286000"/>
              <a:chExt cx="8960102" cy="2918836"/>
            </a:xfrm>
            <a:noFill/>
          </p:grpSpPr>
          <p:sp>
            <p:nvSpPr>
              <p:cNvPr id="25" name="Curved Right Arrow 24"/>
              <p:cNvSpPr/>
              <p:nvPr/>
            </p:nvSpPr>
            <p:spPr>
              <a:xfrm>
                <a:off x="215596" y="2514600"/>
                <a:ext cx="409927" cy="1524000"/>
              </a:xfrm>
              <a:prstGeom prst="curvedRightArrow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Wingdings" pitchFamily="2" charset="2"/>
                  <a:buNone/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Left Brace 25"/>
              <p:cNvSpPr/>
              <p:nvPr/>
            </p:nvSpPr>
            <p:spPr>
              <a:xfrm>
                <a:off x="830562" y="3238501"/>
                <a:ext cx="246529" cy="1409700"/>
              </a:xfrm>
              <a:prstGeom prst="leftBrace">
                <a:avLst>
                  <a:gd name="adj1" fmla="val 52187"/>
                  <a:gd name="adj2" fmla="val 50000"/>
                </a:avLst>
              </a:prstGeom>
              <a:grpFill/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buFont typeface="Wingdings" pitchFamily="2" charset="2"/>
                  <a:buNone/>
                  <a:defRPr/>
                </a:pPr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475573" y="4635268"/>
                <a:ext cx="1527557" cy="569568"/>
              </a:xfrm>
              <a:prstGeom prst="rect">
                <a:avLst/>
              </a:prstGeom>
              <a:grpFill/>
            </p:spPr>
            <p:txBody>
              <a:bodyPr>
                <a:spAutoFit/>
              </a:bodyPr>
              <a:lstStyle/>
              <a:p>
                <a:pPr>
                  <a:buFont typeface="Wingdings" pitchFamily="2" charset="2"/>
                  <a:buNone/>
                  <a:defRPr/>
                </a:pPr>
                <a:r>
                  <a:rPr lang="en-US" dirty="0">
                    <a:ea typeface="+mn-ea"/>
                  </a:rPr>
                  <a:t> </a:t>
                </a:r>
                <a:r>
                  <a:rPr lang="en-US" sz="1600" dirty="0">
                    <a:ea typeface="+mn-ea"/>
                  </a:rPr>
                  <a:t>1 </a:t>
                </a:r>
                <a:r>
                  <a:rPr lang="en-US" sz="1600" dirty="0" err="1">
                    <a:latin typeface="Symbol" pitchFamily="18" charset="2"/>
                    <a:ea typeface="+mn-ea"/>
                  </a:rPr>
                  <a:t>m</a:t>
                </a:r>
                <a:r>
                  <a:rPr lang="en-US" sz="1600" dirty="0" err="1">
                    <a:ea typeface="+mn-ea"/>
                  </a:rPr>
                  <a:t>sec</a:t>
                </a:r>
                <a:endParaRPr lang="en-US" sz="1600" dirty="0">
                  <a:ea typeface="+mn-ea"/>
                </a:endParaRPr>
              </a:p>
            </p:txBody>
          </p:sp>
          <p:cxnSp>
            <p:nvCxnSpPr>
              <p:cNvPr id="28" name="Straight Arrow Connector 27"/>
              <p:cNvCxnSpPr/>
              <p:nvPr/>
            </p:nvCxnSpPr>
            <p:spPr>
              <a:xfrm>
                <a:off x="4992669" y="4963336"/>
                <a:ext cx="2212649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>
                <a:off x="1294180" y="4963336"/>
                <a:ext cx="2528006" cy="0"/>
              </a:xfrm>
              <a:prstGeom prst="straightConnector1">
                <a:avLst/>
              </a:prstGeom>
              <a:grpFill/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5707" y="2286000"/>
                <a:ext cx="7899991" cy="250507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205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Staged Approach to Project 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77" y="927214"/>
            <a:ext cx="8108648" cy="55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9368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Staging Plan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736601"/>
            <a:ext cx="8229600" cy="4587536"/>
          </a:xfrm>
        </p:spPr>
        <p:txBody>
          <a:bodyPr>
            <a:noAutofit/>
          </a:bodyPr>
          <a:lstStyle/>
          <a:p>
            <a:pPr>
              <a:spcBef>
                <a:spcPts val="900"/>
              </a:spcBef>
            </a:pPr>
            <a:r>
              <a:rPr lang="en-US" sz="2000" dirty="0" smtClean="0"/>
              <a:t>Stage 1</a:t>
            </a:r>
          </a:p>
          <a:p>
            <a:pPr lvl="1">
              <a:spcBef>
                <a:spcPts val="200"/>
              </a:spcBef>
            </a:pPr>
            <a:r>
              <a:rPr lang="en-US" sz="1800" dirty="0" smtClean="0"/>
              <a:t>1 </a:t>
            </a:r>
            <a:r>
              <a:rPr lang="en-US" sz="1800" dirty="0" err="1" smtClean="0"/>
              <a:t>GeV</a:t>
            </a:r>
            <a:r>
              <a:rPr lang="en-US" sz="1800" dirty="0" smtClean="0"/>
              <a:t> × 1 mA CW </a:t>
            </a:r>
            <a:r>
              <a:rPr lang="en-US" sz="1800" dirty="0" err="1" smtClean="0"/>
              <a:t>linac</a:t>
            </a:r>
            <a:r>
              <a:rPr lang="en-US" sz="1800" dirty="0" smtClean="0"/>
              <a:t> injecting into existing (upgraded) Booster</a:t>
            </a:r>
          </a:p>
          <a:p>
            <a:pPr lvl="1">
              <a:defRPr/>
            </a:pPr>
            <a:r>
              <a:rPr lang="en-US" sz="1800" dirty="0" smtClean="0"/>
              <a:t>Connection </a:t>
            </a:r>
            <a:r>
              <a:rPr lang="en-US" sz="1800" dirty="0"/>
              <a:t>to Muon Campus</a:t>
            </a:r>
          </a:p>
          <a:p>
            <a:pPr lvl="1">
              <a:defRPr/>
            </a:pPr>
            <a:r>
              <a:rPr lang="en-US" sz="1800" dirty="0" smtClean="0"/>
              <a:t>New High Power Spallation Campus (</a:t>
            </a:r>
            <a:r>
              <a:rPr lang="en-US" sz="1800" dirty="0"/>
              <a:t>1 </a:t>
            </a:r>
            <a:r>
              <a:rPr lang="en-US" sz="1800" dirty="0" err="1"/>
              <a:t>GeV</a:t>
            </a:r>
            <a:r>
              <a:rPr lang="en-US" sz="1800" dirty="0" smtClean="0"/>
              <a:t>)</a:t>
            </a:r>
          </a:p>
          <a:p>
            <a:pPr>
              <a:spcBef>
                <a:spcPts val="900"/>
              </a:spcBef>
            </a:pPr>
            <a:r>
              <a:rPr lang="en-US" sz="2000" dirty="0" smtClean="0"/>
              <a:t>Stage 2</a:t>
            </a:r>
          </a:p>
          <a:p>
            <a:pPr lvl="1">
              <a:spcBef>
                <a:spcPts val="200"/>
              </a:spcBef>
            </a:pPr>
            <a:r>
              <a:rPr lang="en-US" sz="1800" dirty="0" smtClean="0"/>
              <a:t>Add 1-3 </a:t>
            </a:r>
            <a:r>
              <a:rPr lang="en-US" sz="1800" dirty="0" err="1" smtClean="0"/>
              <a:t>GeV</a:t>
            </a:r>
            <a:r>
              <a:rPr lang="en-US" sz="1800" dirty="0" smtClean="0"/>
              <a:t> </a:t>
            </a:r>
            <a:r>
              <a:rPr lang="en-US" sz="1800" dirty="0"/>
              <a:t>× 1 mA CW </a:t>
            </a:r>
            <a:r>
              <a:rPr lang="en-US" sz="1800" dirty="0" err="1" smtClean="0"/>
              <a:t>linac</a:t>
            </a:r>
            <a:r>
              <a:rPr lang="en-US" sz="1800" dirty="0" smtClean="0"/>
              <a:t>, still injection into Booster</a:t>
            </a:r>
            <a:endParaRPr lang="en-US" sz="1800" dirty="0"/>
          </a:p>
          <a:p>
            <a:pPr lvl="1">
              <a:defRPr/>
            </a:pPr>
            <a:r>
              <a:rPr lang="en-US" sz="1800" dirty="0"/>
              <a:t>20 Hz Booster upgrade</a:t>
            </a:r>
          </a:p>
          <a:p>
            <a:pPr lvl="1">
              <a:defRPr/>
            </a:pPr>
            <a:r>
              <a:rPr lang="en-US" sz="1800" dirty="0" smtClean="0"/>
              <a:t>New High Power Muon and Kaon Campus (3 </a:t>
            </a:r>
            <a:r>
              <a:rPr lang="en-US" sz="1800" dirty="0" err="1" smtClean="0"/>
              <a:t>GeV</a:t>
            </a:r>
            <a:r>
              <a:rPr lang="en-US" sz="1800" dirty="0" smtClean="0"/>
              <a:t>)</a:t>
            </a:r>
          </a:p>
          <a:p>
            <a:pPr>
              <a:spcBef>
                <a:spcPts val="900"/>
              </a:spcBef>
            </a:pPr>
            <a:r>
              <a:rPr lang="en-US" sz="2000" dirty="0" smtClean="0"/>
              <a:t>Stage 3 (Reference Design)</a:t>
            </a:r>
          </a:p>
          <a:p>
            <a:pPr lvl="1"/>
            <a:r>
              <a:rPr lang="en-US" sz="1800" dirty="0" smtClean="0"/>
              <a:t>Add 3-8 </a:t>
            </a:r>
            <a:r>
              <a:rPr lang="en-US" sz="1800" dirty="0" err="1" smtClean="0"/>
              <a:t>GeV</a:t>
            </a:r>
            <a:r>
              <a:rPr lang="en-US" sz="1800" dirty="0" smtClean="0"/>
              <a:t> </a:t>
            </a:r>
            <a:r>
              <a:rPr lang="en-US" sz="1800" dirty="0"/>
              <a:t>× 1 mA </a:t>
            </a:r>
            <a:r>
              <a:rPr lang="en-US" sz="1800" dirty="0" smtClean="0"/>
              <a:t>@4.3% duty factor pulsed </a:t>
            </a:r>
            <a:r>
              <a:rPr lang="en-US" sz="1800" dirty="0" err="1" smtClean="0"/>
              <a:t>linac</a:t>
            </a:r>
            <a:r>
              <a:rPr lang="en-US" sz="1800" dirty="0" smtClean="0"/>
              <a:t> injecting into (upgraded) Recycler/MI</a:t>
            </a:r>
          </a:p>
          <a:p>
            <a:pPr lvl="1">
              <a:spcBef>
                <a:spcPts val="200"/>
              </a:spcBef>
              <a:defRPr/>
            </a:pPr>
            <a:r>
              <a:rPr lang="en-US" sz="1800" dirty="0" smtClean="0"/>
              <a:t>Connection to Short Baseline Neutrino Campus</a:t>
            </a:r>
          </a:p>
          <a:p>
            <a:pPr>
              <a:spcBef>
                <a:spcPts val="900"/>
              </a:spcBef>
            </a:pPr>
            <a:r>
              <a:rPr lang="en-US" sz="2000" dirty="0" smtClean="0"/>
              <a:t>Stage 4 (Beyond the Reference Design)</a:t>
            </a:r>
          </a:p>
          <a:p>
            <a:pPr lvl="1">
              <a:spcBef>
                <a:spcPts val="200"/>
              </a:spcBef>
              <a:defRPr/>
            </a:pPr>
            <a:r>
              <a:rPr lang="en-US" sz="1800" dirty="0" smtClean="0"/>
              <a:t>Current </a:t>
            </a:r>
            <a:r>
              <a:rPr lang="en-US" sz="1800" dirty="0"/>
              <a:t>upgrade of CW and pulsed </a:t>
            </a:r>
            <a:r>
              <a:rPr lang="en-US" sz="1800" dirty="0" err="1"/>
              <a:t>linac</a:t>
            </a:r>
            <a:r>
              <a:rPr lang="en-US" sz="1800" dirty="0"/>
              <a:t>: 5 mA x 10% </a:t>
            </a:r>
            <a:r>
              <a:rPr lang="en-US" sz="1800" dirty="0" smtClean="0"/>
              <a:t>DF = 4 MW @ 8 </a:t>
            </a:r>
            <a:r>
              <a:rPr lang="en-US" sz="1800" dirty="0" err="1" smtClean="0"/>
              <a:t>GeV</a:t>
            </a:r>
            <a:endParaRPr lang="en-US" sz="1800" dirty="0"/>
          </a:p>
          <a:p>
            <a:pPr lvl="1">
              <a:spcBef>
                <a:spcPts val="200"/>
              </a:spcBef>
              <a:defRPr/>
            </a:pPr>
            <a:r>
              <a:rPr lang="en-US" sz="1800" dirty="0"/>
              <a:t>Main Injector/Recycler upgrades</a:t>
            </a:r>
          </a:p>
          <a:p>
            <a:pPr lvl="1">
              <a:spcBef>
                <a:spcPts val="200"/>
              </a:spcBef>
              <a:defRPr/>
            </a:pPr>
            <a:r>
              <a:rPr lang="en-US" sz="1800" dirty="0"/>
              <a:t>LBNE target upgrade</a:t>
            </a:r>
          </a:p>
          <a:p>
            <a:pPr lvl="1">
              <a:spcBef>
                <a:spcPts val="200"/>
              </a:spcBef>
              <a:defRPr/>
            </a:pPr>
            <a:r>
              <a:rPr lang="en-US" sz="1800" dirty="0"/>
              <a:t>Step toward a NF or MC</a:t>
            </a:r>
          </a:p>
          <a:p>
            <a:pPr lvl="1">
              <a:spcBef>
                <a:spcPts val="200"/>
              </a:spcBef>
            </a:pPr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/>
              <a:t>Michigan State University Seminar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A5821-21EB-4C1A-AC70-E98BDB034B0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500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1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Increases beam power throughout the accelerator complex: </a:t>
            </a:r>
            <a:endParaRPr lang="en-US" dirty="0" smtClean="0"/>
          </a:p>
          <a:p>
            <a:pPr lvl="1"/>
            <a:r>
              <a:rPr lang="en-US" dirty="0" smtClean="0"/>
              <a:t>power </a:t>
            </a:r>
            <a:r>
              <a:rPr lang="en-US" dirty="0"/>
              <a:t>to </a:t>
            </a:r>
            <a:r>
              <a:rPr lang="en-US" dirty="0" err="1"/>
              <a:t>muon</a:t>
            </a:r>
            <a:r>
              <a:rPr lang="en-US" dirty="0"/>
              <a:t> experiments (Mu2e, </a:t>
            </a:r>
            <a:r>
              <a:rPr lang="en-US" i="1" dirty="0"/>
              <a:t>g</a:t>
            </a:r>
            <a:r>
              <a:rPr lang="en-US" dirty="0"/>
              <a:t>–2) × </a:t>
            </a:r>
            <a:r>
              <a:rPr lang="en-US" dirty="0" smtClean="0"/>
              <a:t>10</a:t>
            </a:r>
          </a:p>
          <a:p>
            <a:pPr lvl="1"/>
            <a:r>
              <a:rPr lang="en-US" dirty="0" smtClean="0"/>
              <a:t>power </a:t>
            </a:r>
            <a:r>
              <a:rPr lang="en-US" dirty="0"/>
              <a:t>to 8-GeV-based neutrino experiments (</a:t>
            </a:r>
            <a:r>
              <a:rPr lang="en-US" dirty="0" err="1"/>
              <a:t>MicroBooNE</a:t>
            </a:r>
            <a:r>
              <a:rPr lang="en-US" dirty="0"/>
              <a:t>) × </a:t>
            </a:r>
            <a:r>
              <a:rPr lang="en-US" dirty="0" smtClean="0"/>
              <a:t>3</a:t>
            </a:r>
            <a:endParaRPr lang="en-US" dirty="0"/>
          </a:p>
          <a:p>
            <a:pPr lvl="1"/>
            <a:r>
              <a:rPr lang="en-US" dirty="0" smtClean="0"/>
              <a:t>power </a:t>
            </a:r>
            <a:r>
              <a:rPr lang="en-US" dirty="0"/>
              <a:t>to MI experiments (LBNE, </a:t>
            </a:r>
            <a:r>
              <a:rPr lang="en-US" dirty="0" err="1"/>
              <a:t>SeaQuest</a:t>
            </a:r>
            <a:r>
              <a:rPr lang="en-US" dirty="0"/>
              <a:t>,...) × 1.5.</a:t>
            </a:r>
          </a:p>
          <a:p>
            <a:r>
              <a:rPr lang="en-US" dirty="0"/>
              <a:t>• Enables a suite of new (for Fermilab) </a:t>
            </a:r>
            <a:r>
              <a:rPr lang="en-US" dirty="0" smtClean="0"/>
              <a:t>experiments</a:t>
            </a:r>
          </a:p>
          <a:p>
            <a:pPr lvl="1"/>
            <a:r>
              <a:rPr lang="en-US" dirty="0" smtClean="0"/>
              <a:t>electric</a:t>
            </a:r>
            <a:r>
              <a:rPr lang="en-US" dirty="0"/>
              <a:t>-dipole </a:t>
            </a:r>
            <a:r>
              <a:rPr lang="en-US" dirty="0" smtClean="0"/>
              <a:t>measurements</a:t>
            </a:r>
            <a:endParaRPr lang="en-US" dirty="0"/>
          </a:p>
          <a:p>
            <a:pPr lvl="1"/>
            <a:r>
              <a:rPr lang="en-US" dirty="0" err="1" smtClean="0"/>
              <a:t>ultracold</a:t>
            </a:r>
            <a:r>
              <a:rPr lang="en-US" dirty="0" smtClean="0"/>
              <a:t> </a:t>
            </a:r>
            <a:r>
              <a:rPr lang="en-US" dirty="0"/>
              <a:t>neutrons, e.g., </a:t>
            </a:r>
            <a:r>
              <a:rPr lang="en-US" i="1" dirty="0"/>
              <a:t>n</a:t>
            </a:r>
            <a:r>
              <a:rPr lang="en-US" dirty="0"/>
              <a:t>-</a:t>
            </a:r>
            <a:r>
              <a:rPr lang="en-US" i="1" dirty="0" err="1"/>
              <a:t>ñ</a:t>
            </a:r>
            <a:r>
              <a:rPr lang="en-US" i="1" dirty="0"/>
              <a:t> </a:t>
            </a:r>
            <a:r>
              <a:rPr lang="en-US" dirty="0"/>
              <a:t>oscillations.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45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Context (evolving slide)</a:t>
            </a:r>
            <a:endParaRPr lang="en-US" dirty="0"/>
          </a:p>
        </p:txBody>
      </p:sp>
      <p:pic>
        <p:nvPicPr>
          <p:cNvPr id="3993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261" y="1592090"/>
            <a:ext cx="4057571" cy="385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Rectangle 8"/>
          <p:cNvSpPr>
            <a:spLocks noChangeArrowheads="1"/>
          </p:cNvSpPr>
          <p:nvPr/>
        </p:nvSpPr>
        <p:spPr bwMode="auto">
          <a:xfrm>
            <a:off x="4229100" y="1100138"/>
            <a:ext cx="49149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err="1">
                <a:latin typeface="+mn-lt"/>
              </a:rPr>
              <a:t>Fermilab</a:t>
            </a:r>
            <a:endParaRPr lang="en-US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Built ~1970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200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proton beams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Eventually 400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endParaRPr lang="en-US" sz="1600" dirty="0">
              <a:solidFill>
                <a:schemeClr val="accent2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Upgraded in 1985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900GeV x 900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p-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collisions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Most energetic in the world ever since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Upgraded in 1997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Main Injector-&gt; more intensity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980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x 980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GeV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p-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collisions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Intense neutrino program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Soon the </a:t>
            </a:r>
            <a:r>
              <a:rPr lang="en-US" sz="1600" i="1" dirty="0">
                <a:solidFill>
                  <a:schemeClr val="accent2"/>
                </a:solidFill>
                <a:latin typeface="+mn-lt"/>
              </a:rPr>
              <a:t>second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most powerful collider</a:t>
            </a:r>
          </a:p>
          <a:p>
            <a:pPr marL="1200150" lvl="2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2"/>
                </a:solidFill>
                <a:latin typeface="+mn-lt"/>
              </a:rPr>
              <a:t>What next???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endParaRPr lang="en-US" sz="1600" dirty="0" smtClean="0">
              <a:solidFill>
                <a:srgbClr val="FF0000"/>
              </a:solidFill>
              <a:latin typeface="+mn-lt"/>
            </a:endParaRP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rgbClr val="FF0000"/>
                </a:solidFill>
                <a:latin typeface="+mn-lt"/>
              </a:rPr>
              <a:t>With the LHC now the highest energy collider, Fermilab must focus on different types of physics. 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8153400" y="2876550"/>
            <a:ext cx="990600" cy="381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153400" y="2847975"/>
            <a:ext cx="990600" cy="428625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467600" y="3248025"/>
            <a:ext cx="1676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 smtClean="0">
                <a:solidFill>
                  <a:srgbClr val="FF0000"/>
                </a:solidFill>
              </a:rPr>
              <a:t>ntil </a:t>
            </a:r>
            <a:r>
              <a:rPr lang="en-US" dirty="0">
                <a:solidFill>
                  <a:srgbClr val="FF0000"/>
                </a:solidFill>
              </a:rPr>
              <a:t>recently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105400" y="4486275"/>
            <a:ext cx="466725" cy="2190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67300" y="4476750"/>
            <a:ext cx="428625" cy="161925"/>
          </a:xfrm>
          <a:prstGeom prst="line">
            <a:avLst/>
          </a:prstGeom>
          <a:ln w="38100">
            <a:solidFill>
              <a:srgbClr val="FF1F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>
            <a:spLocks noChangeArrowheads="1"/>
          </p:cNvSpPr>
          <p:nvPr/>
        </p:nvSpPr>
        <p:spPr bwMode="auto">
          <a:xfrm rot="-2004349">
            <a:off x="4341271" y="3799955"/>
            <a:ext cx="885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For awhile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947" name="Date Placeholder 2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April 12, 2013</a:t>
            </a:r>
            <a:endParaRPr lang="en-US">
              <a:latin typeface="Arial" pitchFamily="34" charset="0"/>
            </a:endParaRPr>
          </a:p>
        </p:txBody>
      </p:sp>
      <p:sp>
        <p:nvSpPr>
          <p:cNvPr id="39948" name="Slide Number Placeholder 2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A1C5BF4-783E-4226-B6E7-35CFD135553B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39949" name="Footer Placeholder 2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Michigan State University Seminar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542825" y="4421437"/>
            <a:ext cx="3158319" cy="2127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587389" y="4411400"/>
            <a:ext cx="3035768" cy="1994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96430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94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36880" y="0"/>
            <a:ext cx="7958138" cy="92964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Example Research Program, definitive space of accelerator parameters on PXPS </a:t>
            </a:r>
            <a:r>
              <a:rPr lang="en-US" dirty="0" err="1">
                <a:latin typeface="Arial" charset="0"/>
              </a:rPr>
              <a:t>Indico</a:t>
            </a:r>
            <a:r>
              <a:rPr lang="en-US" dirty="0">
                <a:latin typeface="Arial" charset="0"/>
              </a:rPr>
              <a:t> site</a:t>
            </a:r>
          </a:p>
        </p:txBody>
      </p:sp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510223" y="6167120"/>
            <a:ext cx="76311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000" b="1" dirty="0"/>
              <a:t>*  Operating point in range depends on MI energy for neutrinos.</a:t>
            </a:r>
          </a:p>
          <a:p>
            <a:pPr algn="l" eaLnBrk="1" hangingPunct="1"/>
            <a:r>
              <a:rPr lang="en-US" sz="1000" b="1" dirty="0"/>
              <a:t>** Operating point in range depends on MI injector slow-spill duty factor (</a:t>
            </a:r>
            <a:r>
              <a:rPr lang="en-US" sz="1000" b="1" dirty="0" err="1"/>
              <a:t>df</a:t>
            </a:r>
            <a:r>
              <a:rPr lang="en-US" sz="1000" b="1" dirty="0"/>
              <a:t>) for kaon program.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4600" y="1066800"/>
            <a:ext cx="358140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050" dirty="0">
                <a:ea typeface="+mn-ea"/>
              </a:rPr>
              <a:t>                          </a:t>
            </a:r>
            <a:r>
              <a:rPr lang="en-US" sz="1100" b="1" dirty="0">
                <a:ea typeface="+mn-ea"/>
              </a:rPr>
              <a:t>Project X Campaign</a:t>
            </a:r>
            <a:endParaRPr lang="en-US" sz="1100" dirty="0">
              <a:ea typeface="+mn-ea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33023"/>
              </p:ext>
            </p:extLst>
          </p:nvPr>
        </p:nvGraphicFramePr>
        <p:xfrm>
          <a:off x="538163" y="1097280"/>
          <a:ext cx="8168956" cy="5035238"/>
        </p:xfrm>
        <a:graphic>
          <a:graphicData uri="http://schemas.openxmlformats.org/drawingml/2006/table">
            <a:tbl>
              <a:tblPr/>
              <a:tblGrid>
                <a:gridCol w="1657803"/>
                <a:gridCol w="1337097"/>
                <a:gridCol w="1583795"/>
                <a:gridCol w="1118359"/>
                <a:gridCol w="1026259"/>
                <a:gridCol w="1445643"/>
              </a:tblGrid>
              <a:tr h="9185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Program: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Onset of  NOvA operations in 2013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Stage-1: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 </a:t>
                      </a:r>
                      <a:r>
                        <a:rPr kumimoji="0" 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GeV</a:t>
                      </a: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CW </a:t>
                      </a:r>
                      <a:r>
                        <a:rPr kumimoji="0" 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Linac</a:t>
                      </a: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driving Booster &amp; Muon, n/</a:t>
                      </a:r>
                      <a:r>
                        <a:rPr kumimoji="0" 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edm</a:t>
                      </a: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programs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Stage-2: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Upgrade to 3 GeV CW Linac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Stage-3: 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Project X RDR</a:t>
                      </a:r>
                      <a:endParaRPr kumimoji="0" lang="en-US" sz="10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Stage-4: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Beyond RDR: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 GeV power upgrade to 4MW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</a:tr>
              <a:tr h="40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MI neutrinos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470-700 kW**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515-1200 kW**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1200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4C529C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2450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4C529C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4C529C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2450-4000 kW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</a:tr>
              <a:tr h="40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 GeV Neutrinos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15 kW  +0-50kW**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0-42 kW* + 0-90 kW**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0-84 kW* 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0-172 kW* 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3000   kW 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</a:tr>
              <a:tr h="40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GeV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Muon program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e.g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, (g-2),  Mu2e-1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 kW 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0-20 kW* 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0-20 kW* 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0-172 kW* 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  <a:cs typeface="Times New Roman" charset="0"/>
                        </a:rPr>
                        <a:t>1000   kW 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</a:tr>
              <a:tr h="40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1-3 </a:t>
                      </a:r>
                      <a:r>
                        <a:rPr kumimoji="0" lang="en-US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GeV</a:t>
                      </a: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Muon program, e.g. Mu2e-2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-----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1000  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</a:tr>
              <a:tr h="40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Kaon Program</a:t>
                      </a:r>
                      <a:endParaRPr kumimoji="0" 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0-30 kW**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(&lt;30% df from MI)</a:t>
                      </a:r>
                      <a:endParaRPr kumimoji="0" lang="en-US" sz="9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0-75  kW**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(&lt;45% df from MI)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1100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1870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1870   kW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</a:tr>
              <a:tr h="40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Nuclear edm ISOL program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none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0-900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0-900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0-1000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  <a:cs typeface="Times New Roman" charset="0"/>
                        </a:rPr>
                        <a:t>0-1000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</a:tr>
              <a:tr h="40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Ultra-cold neutron program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 </a:t>
                      </a: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none 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0-900 kW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0-900 kW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0-1000 kW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Calibri" charset="0"/>
                          <a:cs typeface="Times New Roman" charset="0"/>
                        </a:rPr>
                        <a:t> 0-1000 kW</a:t>
                      </a: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</a:tr>
              <a:tr h="40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Nuclear technology applications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none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0-900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0-900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0-1000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0-1000 kW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</a:tr>
              <a:tr h="4409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 Programs: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    4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     8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    8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    8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    8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E2CE"/>
                    </a:solidFill>
                  </a:tcPr>
                </a:tc>
              </a:tr>
              <a:tr h="4409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Total max power:</a:t>
                      </a:r>
                      <a:endParaRPr kumimoji="0" lang="en-US" sz="11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CAB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735 kW 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2222 kW 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4284 kW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3399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4C529C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6492  kW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4C529C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C529C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 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C529C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11870kW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4C529C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52283" marR="52283" marT="0" marB="0" horzOverflow="overflow">
                    <a:lnL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AEA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1E8"/>
                    </a:solidFill>
                  </a:tcPr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3845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80" y="586232"/>
            <a:ext cx="8229600" cy="597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226" y="71120"/>
            <a:ext cx="6974746" cy="48768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/>
              <a:t>The </a:t>
            </a:r>
            <a:r>
              <a:rPr lang="en-US" sz="3300" b="1" dirty="0" smtClean="0"/>
              <a:t>Beam</a:t>
            </a:r>
            <a:r>
              <a:rPr lang="en-US" sz="3200" b="1" dirty="0" smtClean="0"/>
              <a:t> Power Landscape</a:t>
            </a:r>
            <a:endParaRPr lang="en-US" sz="3200" b="1" dirty="0"/>
          </a:p>
        </p:txBody>
      </p:sp>
      <p:sp>
        <p:nvSpPr>
          <p:cNvPr id="8" name="Up Arrow 7"/>
          <p:cNvSpPr/>
          <p:nvPr/>
        </p:nvSpPr>
        <p:spPr bwMode="auto">
          <a:xfrm rot="2034827">
            <a:off x="3879542" y="1335683"/>
            <a:ext cx="381000" cy="1432924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681521" y="3192272"/>
            <a:ext cx="150126" cy="150125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7447280" y="4636247"/>
            <a:ext cx="150126" cy="150125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154154" y="4475480"/>
            <a:ext cx="150126" cy="150125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334986" y="2703770"/>
            <a:ext cx="1417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6600"/>
                </a:solidFill>
              </a:rPr>
              <a:t>Project-X</a:t>
            </a:r>
            <a:endParaRPr lang="en-US" sz="2000" b="1" dirty="0">
              <a:solidFill>
                <a:srgbClr val="0066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64307" y="3040380"/>
            <a:ext cx="528873" cy="219311"/>
          </a:xfrm>
          <a:prstGeom prst="straightConnector1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267561" y="3115140"/>
            <a:ext cx="517478" cy="1256433"/>
          </a:xfrm>
          <a:prstGeom prst="straightConnector1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142480" y="3115140"/>
            <a:ext cx="358253" cy="1347824"/>
          </a:xfrm>
          <a:prstGeom prst="straightConnector1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>
            <a:spLocks noChangeAspect="1"/>
          </p:cNvSpPr>
          <p:nvPr/>
        </p:nvSpPr>
        <p:spPr>
          <a:xfrm>
            <a:off x="5127752" y="3192272"/>
            <a:ext cx="150126" cy="150125"/>
          </a:xfrm>
          <a:prstGeom prst="ellipse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338624" y="2903825"/>
            <a:ext cx="965656" cy="278530"/>
          </a:xfrm>
          <a:prstGeom prst="straightConnector1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>
            <a:spLocks noChangeAspect="1"/>
          </p:cNvSpPr>
          <p:nvPr/>
        </p:nvSpPr>
        <p:spPr>
          <a:xfrm>
            <a:off x="6133592" y="4893056"/>
            <a:ext cx="150126" cy="15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7447280" y="5057648"/>
            <a:ext cx="150126" cy="1501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3865880" y="2646680"/>
            <a:ext cx="2043104" cy="15431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831648" y="4189790"/>
            <a:ext cx="2659932" cy="1752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656080" y="894080"/>
            <a:ext cx="2043104" cy="15431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80000"/>
              <a:buFont typeface="Wingdings" pitchFamily="2" charset="2"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078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/>
      <p:bldP spid="16" grpId="0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74457" y="78287"/>
            <a:ext cx="7659667" cy="463731"/>
          </a:xfrm>
        </p:spPr>
        <p:txBody>
          <a:bodyPr/>
          <a:lstStyle/>
          <a:p>
            <a:r>
              <a:rPr lang="en-US" dirty="0" smtClean="0"/>
              <a:t>Evolution of the US Neutrino Program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86"/>
          <a:stretch/>
        </p:blipFill>
        <p:spPr>
          <a:xfrm>
            <a:off x="588370" y="722073"/>
            <a:ext cx="8038814" cy="577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5527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058" y="78423"/>
            <a:ext cx="7564437" cy="441325"/>
          </a:xfrm>
        </p:spPr>
        <p:txBody>
          <a:bodyPr/>
          <a:lstStyle/>
          <a:p>
            <a:r>
              <a:rPr lang="en-US" dirty="0" smtClean="0"/>
              <a:t>Staged LBNE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6408" y="2956560"/>
            <a:ext cx="8251825" cy="2932430"/>
          </a:xfrm>
        </p:spPr>
        <p:txBody>
          <a:bodyPr/>
          <a:lstStyle/>
          <a:p>
            <a:r>
              <a:rPr lang="en-US" dirty="0" smtClean="0"/>
              <a:t>Initial concept</a:t>
            </a:r>
          </a:p>
          <a:p>
            <a:pPr lvl="1"/>
            <a:r>
              <a:rPr lang="en-US" dirty="0" smtClean="0"/>
              <a:t>New 2MW beam line</a:t>
            </a:r>
          </a:p>
          <a:p>
            <a:pPr lvl="1"/>
            <a:r>
              <a:rPr lang="en-US" dirty="0" smtClean="0"/>
              <a:t>Underground detector 1300 km away at Deep Underground </a:t>
            </a:r>
            <a:r>
              <a:rPr lang="en-US" dirty="0" err="1" smtClean="0"/>
              <a:t>Sience</a:t>
            </a:r>
            <a:r>
              <a:rPr lang="en-US" dirty="0" smtClean="0"/>
              <a:t> and Engineering Lab (DUSEL, </a:t>
            </a:r>
            <a:r>
              <a:rPr lang="en-US" dirty="0" err="1" smtClean="0"/>
              <a:t>Homestake</a:t>
            </a:r>
            <a:r>
              <a:rPr lang="en-US" dirty="0" smtClean="0"/>
              <a:t> Mine</a:t>
            </a:r>
          </a:p>
          <a:p>
            <a:pPr lvl="1"/>
            <a:r>
              <a:rPr lang="en-US" dirty="0" smtClean="0"/>
              <a:t>~$1.5B = too expensive</a:t>
            </a:r>
          </a:p>
          <a:p>
            <a:r>
              <a:rPr lang="en-US" dirty="0" smtClean="0"/>
              <a:t>Staged approach</a:t>
            </a:r>
          </a:p>
          <a:p>
            <a:pPr lvl="1"/>
            <a:r>
              <a:rPr lang="en-US" dirty="0" smtClean="0"/>
              <a:t>Start with 700 kW beam+ 10 </a:t>
            </a:r>
            <a:r>
              <a:rPr lang="en-US" dirty="0" err="1" smtClean="0"/>
              <a:t>kt</a:t>
            </a:r>
            <a:r>
              <a:rPr lang="en-US" dirty="0" smtClean="0"/>
              <a:t> LAR detector at surface</a:t>
            </a:r>
          </a:p>
          <a:p>
            <a:pPr lvl="1"/>
            <a:r>
              <a:rPr lang="en-US" dirty="0" smtClean="0"/>
              <a:t>Upgrade to Project X beam and 35 </a:t>
            </a:r>
            <a:r>
              <a:rPr lang="en-US" dirty="0" err="1" smtClean="0"/>
              <a:t>kt</a:t>
            </a:r>
            <a:r>
              <a:rPr lang="en-US" dirty="0" smtClean="0"/>
              <a:t> underground detector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840" y="751841"/>
            <a:ext cx="7559040" cy="20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033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 in Ultimate LBNE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999602"/>
            <a:ext cx="7152640" cy="53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9684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297" y="78287"/>
            <a:ext cx="7659667" cy="463731"/>
          </a:xfrm>
        </p:spPr>
        <p:txBody>
          <a:bodyPr/>
          <a:lstStyle/>
          <a:p>
            <a:r>
              <a:rPr lang="en-US" dirty="0" smtClean="0"/>
              <a:t>Evolution of Neutrino Sensitivity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3432475"/>
            <a:ext cx="6045200" cy="3242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632460"/>
            <a:ext cx="6089767" cy="264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151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9738" y="169863"/>
            <a:ext cx="8104822" cy="441325"/>
          </a:xfrm>
        </p:spPr>
        <p:txBody>
          <a:bodyPr/>
          <a:lstStyle/>
          <a:p>
            <a:r>
              <a:rPr lang="en-US" dirty="0" smtClean="0"/>
              <a:t>Other Uses for Project X Low Energy CW Beam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6089" y="803275"/>
            <a:ext cx="3536631" cy="5553075"/>
          </a:xfrm>
        </p:spPr>
        <p:txBody>
          <a:bodyPr/>
          <a:lstStyle/>
          <a:p>
            <a:r>
              <a:rPr lang="en-US" dirty="0" smtClean="0"/>
              <a:t>Test bed for Accelerator Driven Subcritical Reactor</a:t>
            </a:r>
          </a:p>
          <a:p>
            <a:r>
              <a:rPr lang="en-US" dirty="0" smtClean="0"/>
              <a:t>Driver for a </a:t>
            </a:r>
            <a:r>
              <a:rPr lang="en-US" dirty="0" err="1" smtClean="0"/>
              <a:t>muon</a:t>
            </a:r>
            <a:r>
              <a:rPr lang="en-US" dirty="0" smtClean="0"/>
              <a:t> based neutrino factory</a:t>
            </a:r>
          </a:p>
          <a:p>
            <a:r>
              <a:rPr lang="en-US" dirty="0" smtClean="0"/>
              <a:t>Neutrons, neutrons, neutrons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381" y="812800"/>
            <a:ext cx="4934857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862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218" y="88583"/>
            <a:ext cx="7564437" cy="441325"/>
          </a:xfrm>
        </p:spPr>
        <p:txBody>
          <a:bodyPr/>
          <a:lstStyle/>
          <a:p>
            <a:r>
              <a:rPr lang="en-US" dirty="0" smtClean="0"/>
              <a:t>Project X R&amp;D Program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" y="548640"/>
            <a:ext cx="8382000" cy="4724400"/>
          </a:xfrm>
        </p:spPr>
        <p:txBody>
          <a:bodyPr>
            <a:noAutofit/>
          </a:bodyPr>
          <a:lstStyle/>
          <a:p>
            <a:r>
              <a:rPr lang="en-US" dirty="0" smtClean="0"/>
              <a:t>Goal is to be prepared for a construction start in 2017</a:t>
            </a:r>
          </a:p>
          <a:p>
            <a:pPr lvl="1"/>
            <a:r>
              <a:rPr lang="en-US" sz="1800" dirty="0" smtClean="0"/>
              <a:t>Most likely, Stage 1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Goal of the R&amp;D Program is to mitigate risk: technical/cost/schedule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Technical Risks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sz="1800" dirty="0" smtClean="0"/>
              <a:t>Front End</a:t>
            </a:r>
          </a:p>
          <a:p>
            <a:pPr lvl="2">
              <a:spcBef>
                <a:spcPts val="0"/>
              </a:spcBef>
            </a:pPr>
            <a:r>
              <a:rPr lang="en-US" sz="1800" dirty="0" smtClean="0"/>
              <a:t>Unique capabilities of PX are enabled by the front end</a:t>
            </a:r>
          </a:p>
          <a:p>
            <a:pPr lvl="2">
              <a:spcBef>
                <a:spcPts val="0"/>
              </a:spcBef>
            </a:pPr>
            <a:r>
              <a:rPr lang="en-US" sz="1800" dirty="0"/>
              <a:t>CW ion source through </a:t>
            </a:r>
            <a:r>
              <a:rPr lang="en-US" sz="1800" dirty="0" smtClean="0"/>
              <a:t>SSR1</a:t>
            </a:r>
          </a:p>
          <a:p>
            <a:pPr lvl="1"/>
            <a:r>
              <a:rPr lang="en-US" sz="1800" dirty="0" smtClean="0"/>
              <a:t>H- </a:t>
            </a:r>
            <a:r>
              <a:rPr lang="en-US" sz="1800" dirty="0"/>
              <a:t>injection </a:t>
            </a:r>
            <a:r>
              <a:rPr lang="en-US" sz="1800" dirty="0" smtClean="0"/>
              <a:t>system</a:t>
            </a:r>
          </a:p>
          <a:p>
            <a:pPr lvl="2"/>
            <a:r>
              <a:rPr lang="en-US" sz="1800" dirty="0" smtClean="0"/>
              <a:t>Booster in Stage 1, 2; Recycler in Stage 3 </a:t>
            </a:r>
          </a:p>
          <a:p>
            <a:pPr lvl="1"/>
            <a:r>
              <a:rPr lang="en-US" sz="1800" dirty="0" smtClean="0"/>
              <a:t>High Intensity Recycler/Main Injector operations</a:t>
            </a:r>
          </a:p>
          <a:p>
            <a:pPr lvl="1"/>
            <a:r>
              <a:rPr lang="en-US" sz="1800" dirty="0" smtClean="0"/>
              <a:t>High </a:t>
            </a:r>
            <a:r>
              <a:rPr lang="en-US" sz="1800" dirty="0"/>
              <a:t>Power </a:t>
            </a:r>
            <a:r>
              <a:rPr lang="en-US" sz="1800" dirty="0" smtClean="0"/>
              <a:t>targets</a:t>
            </a:r>
            <a:endParaRPr lang="en-US" sz="1800" dirty="0"/>
          </a:p>
          <a:p>
            <a:pPr>
              <a:spcBef>
                <a:spcPts val="1200"/>
              </a:spcBef>
            </a:pPr>
            <a:r>
              <a:rPr lang="en-US" dirty="0" smtClean="0"/>
              <a:t>Cost Risks</a:t>
            </a:r>
          </a:p>
          <a:p>
            <a:pPr lvl="1">
              <a:spcBef>
                <a:spcPts val="0"/>
              </a:spcBef>
            </a:pPr>
            <a:r>
              <a:rPr lang="en-US" sz="1800" dirty="0" smtClean="0"/>
              <a:t>Superconducting </a:t>
            </a:r>
            <a:r>
              <a:rPr lang="en-US" sz="1800" dirty="0" err="1"/>
              <a:t>rf</a:t>
            </a:r>
            <a:r>
              <a:rPr lang="en-US" sz="1800" dirty="0"/>
              <a:t> </a:t>
            </a:r>
            <a:endParaRPr lang="en-US" sz="1800" dirty="0" smtClean="0"/>
          </a:p>
          <a:p>
            <a:pPr lvl="2">
              <a:spcBef>
                <a:spcPts val="0"/>
              </a:spcBef>
            </a:pPr>
            <a:r>
              <a:rPr lang="en-US" sz="1800" dirty="0" smtClean="0"/>
              <a:t>Cavities, </a:t>
            </a:r>
            <a:r>
              <a:rPr lang="en-US" sz="1800" dirty="0" err="1" smtClean="0"/>
              <a:t>cryomodules</a:t>
            </a:r>
            <a:r>
              <a:rPr lang="en-US" sz="1800" dirty="0" smtClean="0"/>
              <a:t>, </a:t>
            </a:r>
            <a:r>
              <a:rPr lang="en-US" sz="1800" dirty="0" err="1" smtClean="0"/>
              <a:t>rf</a:t>
            </a:r>
            <a:r>
              <a:rPr lang="en-US" sz="1800" dirty="0" smtClean="0"/>
              <a:t> sources – CW to long-pulse</a:t>
            </a:r>
            <a:endParaRPr lang="en-US" sz="1800" dirty="0"/>
          </a:p>
          <a:p>
            <a:pPr marL="509588">
              <a:spcBef>
                <a:spcPts val="1800"/>
              </a:spcBef>
              <a:buClr>
                <a:srgbClr val="C00000"/>
              </a:buClr>
              <a:buFont typeface="Symbol" pitchFamily="18" charset="2"/>
              <a:buChar char="Þ"/>
            </a:pPr>
            <a:r>
              <a:rPr lang="en-US" b="1" i="1" dirty="0" smtClean="0">
                <a:solidFill>
                  <a:srgbClr val="C00000"/>
                </a:solidFill>
              </a:rPr>
              <a:t>All of these elements are required at Stage 1</a:t>
            </a:r>
          </a:p>
          <a:p>
            <a:pPr lvl="1">
              <a:spcBef>
                <a:spcPts val="600"/>
              </a:spcBef>
            </a:pPr>
            <a:endParaRPr lang="en-US" sz="1800" dirty="0"/>
          </a:p>
          <a:p>
            <a:pPr lvl="1"/>
            <a:endParaRPr lang="en-US" sz="1800" dirty="0"/>
          </a:p>
          <a:p>
            <a:pPr lvl="2"/>
            <a:endParaRPr lang="en-US" sz="1800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997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840" y="690880"/>
            <a:ext cx="4658360" cy="3195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1041" y="3277102"/>
            <a:ext cx="2510166" cy="318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9840" y="3007360"/>
            <a:ext cx="4118187" cy="308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 rot="1522918">
            <a:off x="3598588" y="1836743"/>
            <a:ext cx="96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ASTA</a:t>
            </a:r>
            <a:endParaRPr lang="en-US" sz="2400" dirty="0">
              <a:solidFill>
                <a:srgbClr val="0000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522918">
            <a:off x="2144576" y="2059051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9"/>
                </a:solidFill>
              </a:rPr>
              <a:t>PXIE</a:t>
            </a:r>
            <a:endParaRPr lang="en-US" sz="2400" dirty="0">
              <a:solidFill>
                <a:srgbClr val="000099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39920" y="2550160"/>
            <a:ext cx="2184399" cy="252476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148080" y="1818640"/>
            <a:ext cx="883920" cy="2032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70218" y="98743"/>
            <a:ext cx="7564437" cy="441325"/>
          </a:xfrm>
        </p:spPr>
        <p:txBody>
          <a:bodyPr/>
          <a:lstStyle/>
          <a:p>
            <a:r>
              <a:rPr lang="en-US" dirty="0" smtClean="0"/>
              <a:t>Project X Injector Experiment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5617529" y="548640"/>
            <a:ext cx="3394709" cy="2204720"/>
          </a:xfrm>
        </p:spPr>
        <p:txBody>
          <a:bodyPr/>
          <a:lstStyle/>
          <a:p>
            <a:r>
              <a:rPr lang="en-US" dirty="0" smtClean="0"/>
              <a:t>Being built in conjunction with the Advanced Superconducting Test Accelerator (ASTA)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5900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38200" y="0"/>
            <a:ext cx="7467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Rounded MT Bold" charset="0"/>
                <a:ea typeface="+mj-ea"/>
                <a:cs typeface="+mj-cs"/>
              </a:rPr>
              <a:t>SRF Test Facility Complex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Rounded MT Bold" charset="0"/>
              <a:ea typeface="+mj-ea"/>
              <a:cs typeface="+mj-cs"/>
            </a:endParaRPr>
          </a:p>
        </p:txBody>
      </p:sp>
      <p:pic>
        <p:nvPicPr>
          <p:cNvPr id="7" name="Picture 6" descr="NML_CMTF_PXIE_09MAY2012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19" y="1041400"/>
            <a:ext cx="7930305" cy="518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55754" y="812800"/>
            <a:ext cx="6067065" cy="3429001"/>
          </a:xfrm>
          <a:prstGeom prst="rect">
            <a:avLst/>
          </a:prstGeom>
          <a:noFill/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2220" y="1041400"/>
            <a:ext cx="2514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Cryomodule Test Facility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             (CMTF)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36219" y="1574800"/>
            <a:ext cx="990600" cy="53340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41619" y="2346980"/>
            <a:ext cx="2102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Compressor Bldg. </a:t>
            </a:r>
            <a:r>
              <a:rPr lang="en-US" sz="1200" dirty="0">
                <a:solidFill>
                  <a:srgbClr val="FF0000"/>
                </a:solidFill>
              </a:rPr>
              <a:t>5,300 sq. ft. high </a:t>
            </a:r>
            <a:r>
              <a:rPr lang="en-US" sz="1200" dirty="0" smtClean="0">
                <a:solidFill>
                  <a:srgbClr val="FF0000"/>
                </a:solidFill>
              </a:rPr>
              <a:t>bay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1619" y="1193800"/>
            <a:ext cx="1774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Cryomodule</a:t>
            </a:r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srgbClr val="FF0000"/>
                </a:solidFill>
              </a:rPr>
              <a:t>Test Stand 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7819" y="3327400"/>
            <a:ext cx="1733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PXIE Accelerator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46219" y="1270000"/>
            <a:ext cx="1075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Cleanroom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17819" y="1651000"/>
            <a:ext cx="1020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Cryogenic 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Cold Boxes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24578" y="1619911"/>
            <a:ext cx="221441" cy="716889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0"/>
          </p:cNvCxnSpPr>
          <p:nvPr/>
        </p:nvCxnSpPr>
        <p:spPr>
          <a:xfrm flipV="1">
            <a:off x="4174497" y="2964890"/>
            <a:ext cx="197856" cy="36251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203419" y="2108200"/>
            <a:ext cx="1086408" cy="76200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1"/>
          </p:cNvCxnSpPr>
          <p:nvPr/>
        </p:nvCxnSpPr>
        <p:spPr>
          <a:xfrm flipH="1">
            <a:off x="4646157" y="1408500"/>
            <a:ext cx="1100062" cy="444131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203419" y="2108200"/>
            <a:ext cx="1066800" cy="533400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3219" y="4394200"/>
            <a:ext cx="2948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Existing NML Building</a:t>
            </a:r>
          </a:p>
        </p:txBody>
      </p:sp>
      <p:sp>
        <p:nvSpPr>
          <p:cNvPr id="22" name="Oval 21"/>
          <p:cNvSpPr/>
          <p:nvPr/>
        </p:nvSpPr>
        <p:spPr>
          <a:xfrm>
            <a:off x="5032894" y="4470401"/>
            <a:ext cx="4066125" cy="1600199"/>
          </a:xfrm>
          <a:prstGeom prst="ellipse">
            <a:avLst/>
          </a:prstGeom>
          <a:noFill/>
          <a:ln w="12700" cmpd="sng">
            <a:solidFill>
              <a:srgbClr val="008000"/>
            </a:solidFill>
            <a:prstDash val="dash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879819" y="5308600"/>
            <a:ext cx="9143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   </a:t>
            </a:r>
            <a:r>
              <a:rPr lang="en-US" sz="1200" dirty="0" smtClean="0">
                <a:solidFill>
                  <a:srgbClr val="008000"/>
                </a:solidFill>
              </a:rPr>
              <a:t>Beam 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Absorbers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55819" y="4470400"/>
            <a:ext cx="14273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Test Beam Lines</a:t>
            </a:r>
            <a:endParaRPr lang="en-US" sz="1200" dirty="0">
              <a:solidFill>
                <a:srgbClr val="008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22419" y="5384800"/>
            <a:ext cx="959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IOTA Ring</a:t>
            </a:r>
            <a:endParaRPr lang="en-US" sz="1400" dirty="0">
              <a:solidFill>
                <a:srgbClr val="008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432019" y="5384800"/>
            <a:ext cx="478906" cy="224720"/>
          </a:xfrm>
          <a:prstGeom prst="straightConnector1">
            <a:avLst/>
          </a:prstGeom>
          <a:ln w="127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965419" y="4699000"/>
            <a:ext cx="99391" cy="264258"/>
          </a:xfrm>
          <a:prstGeom prst="straightConnector1">
            <a:avLst/>
          </a:prstGeom>
          <a:ln w="127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965419" y="4699000"/>
            <a:ext cx="457200" cy="304800"/>
          </a:xfrm>
          <a:prstGeom prst="straightConnector1">
            <a:avLst/>
          </a:prstGeom>
          <a:ln w="127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8032219" y="5080001"/>
            <a:ext cx="228600" cy="304799"/>
          </a:xfrm>
          <a:prstGeom prst="straightConnector1">
            <a:avLst/>
          </a:prstGeom>
          <a:ln w="127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098019" y="4775200"/>
            <a:ext cx="7162800" cy="381000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36218" y="4775200"/>
            <a:ext cx="5815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Proposed ASTA Accelerator (nominal 3 CM up to 6 CM)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8184619" y="4165600"/>
            <a:ext cx="9143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   </a:t>
            </a:r>
            <a:r>
              <a:rPr lang="en-US" sz="1200" dirty="0" smtClean="0">
                <a:solidFill>
                  <a:srgbClr val="008000"/>
                </a:solidFill>
              </a:rPr>
              <a:t>Pass Thru Line 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8108419" y="4622800"/>
            <a:ext cx="457200" cy="304800"/>
          </a:xfrm>
          <a:prstGeom prst="straightConnector1">
            <a:avLst/>
          </a:prstGeom>
          <a:ln w="127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1"/>
          </p:cNvCxnSpPr>
          <p:nvPr/>
        </p:nvCxnSpPr>
        <p:spPr>
          <a:xfrm flipH="1">
            <a:off x="6882339" y="2608590"/>
            <a:ext cx="159280" cy="791289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62165" y="866914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CMTF Main Bldg.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14,700 sq. ft. high bay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5,000 sq. ft. low bay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6017757" y="1544124"/>
            <a:ext cx="893168" cy="564076"/>
          </a:xfrm>
          <a:prstGeom prst="straightConnector1">
            <a:avLst/>
          </a:prstGeom>
          <a:ln w="127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56E063-86F0-4990-AF8F-6A5002823022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1211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79" y="101831"/>
            <a:ext cx="7564437" cy="441325"/>
          </a:xfrm>
        </p:spPr>
        <p:txBody>
          <a:bodyPr/>
          <a:lstStyle/>
          <a:p>
            <a:r>
              <a:rPr lang="en-US" dirty="0" smtClean="0"/>
              <a:t>New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07" y="591621"/>
            <a:ext cx="8251825" cy="1872648"/>
          </a:xfrm>
        </p:spPr>
        <p:txBody>
          <a:bodyPr/>
          <a:lstStyle/>
          <a:p>
            <a:r>
              <a:rPr lang="en-US" sz="2000" dirty="0" smtClean="0"/>
              <a:t>To address the changing situation, the DOE’s High Energy Physics Advisory Panel (HEPAP) convened the Particle Physics Prioritization Panel (P5)</a:t>
            </a:r>
          </a:p>
          <a:p>
            <a:r>
              <a:rPr lang="en-US" sz="2000" dirty="0" smtClean="0"/>
              <a:t>In 2008, this panel released a report outlining a strategic plan for US particle physics focused on three “frontiers”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98695" y="2388659"/>
            <a:ext cx="4376873" cy="4151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urved Up Arrow 7"/>
          <p:cNvSpPr/>
          <p:nvPr/>
        </p:nvSpPr>
        <p:spPr>
          <a:xfrm rot="7026657">
            <a:off x="2598564" y="3308550"/>
            <a:ext cx="1355795" cy="4905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8776380">
            <a:off x="828247" y="2978344"/>
            <a:ext cx="2427485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Now that the LHC has taken over the energy frontier, </a:t>
            </a:r>
            <a:r>
              <a:rPr lang="en-US" sz="1600" dirty="0" err="1" smtClean="0">
                <a:solidFill>
                  <a:schemeClr val="accent5">
                    <a:lumMod val="50000"/>
                  </a:schemeClr>
                </a:solidFill>
              </a:rPr>
              <a:t>Fermilab’s</a:t>
            </a:r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 focus is shifting</a:t>
            </a:r>
            <a:endParaRPr lang="en-US" sz="1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0713" y="3333566"/>
            <a:ext cx="98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</a:rPr>
              <a:t>Tevatron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0713" y="2873679"/>
            <a:ext cx="98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LHC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7071" y="4771014"/>
            <a:ext cx="989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Mu2e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430713" y="3363803"/>
            <a:ext cx="1042269" cy="294805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30713" y="3424276"/>
            <a:ext cx="996913" cy="205314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6516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PXIE Structure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46088" y="2590800"/>
            <a:ext cx="8251825" cy="3765550"/>
          </a:xfrm>
        </p:spPr>
        <p:txBody>
          <a:bodyPr/>
          <a:lstStyle/>
          <a:p>
            <a:r>
              <a:rPr lang="en-US" dirty="0"/>
              <a:t>30 kV ion source and LEBT (5 mA nominal, 10 mA max) </a:t>
            </a:r>
          </a:p>
          <a:p>
            <a:r>
              <a:rPr lang="en-US" dirty="0" smtClean="0"/>
              <a:t>Low Energy Beam Transport (LEBT) </a:t>
            </a:r>
            <a:r>
              <a:rPr lang="en-US" dirty="0"/>
              <a:t>with beam pre-chopping for machine </a:t>
            </a:r>
            <a:r>
              <a:rPr lang="en-US" dirty="0" smtClean="0"/>
              <a:t>tuning</a:t>
            </a:r>
          </a:p>
          <a:p>
            <a:r>
              <a:rPr lang="en-US" dirty="0" smtClean="0"/>
              <a:t>2.1 </a:t>
            </a:r>
            <a:r>
              <a:rPr lang="en-US" dirty="0"/>
              <a:t>MeV </a:t>
            </a:r>
            <a:r>
              <a:rPr lang="en-US" dirty="0" smtClean="0"/>
              <a:t>RFQ</a:t>
            </a:r>
          </a:p>
          <a:p>
            <a:r>
              <a:rPr lang="en-US" dirty="0" smtClean="0"/>
              <a:t>Medium Energy Beam Transport (MEBT, ~</a:t>
            </a:r>
            <a:r>
              <a:rPr lang="en-US" dirty="0"/>
              <a:t>10 m long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2 </a:t>
            </a:r>
            <a:r>
              <a:rPr lang="en-US" dirty="0"/>
              <a:t>SC cryomodules accelerating beam to 20-30 </a:t>
            </a:r>
            <a:r>
              <a:rPr lang="en-US" dirty="0" smtClean="0"/>
              <a:t>MeV</a:t>
            </a:r>
          </a:p>
          <a:p>
            <a:r>
              <a:rPr lang="en-US" dirty="0" smtClean="0"/>
              <a:t>High Energy Beam Transport (HEBT)</a:t>
            </a:r>
          </a:p>
          <a:p>
            <a:r>
              <a:rPr lang="en-US" dirty="0" smtClean="0"/>
              <a:t>50 </a:t>
            </a:r>
            <a:r>
              <a:rPr lang="en-US" dirty="0"/>
              <a:t>kW beam </a:t>
            </a:r>
            <a:r>
              <a:rPr lang="en-US" dirty="0" smtClean="0"/>
              <a:t>dump</a:t>
            </a:r>
          </a:p>
          <a:p>
            <a:r>
              <a:rPr lang="en-US" dirty="0" smtClean="0"/>
              <a:t>Total Length: ~40 m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1014902"/>
            <a:ext cx="8717280" cy="15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6293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PXIE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Validate the Project X concept and eliminate technical </a:t>
            </a:r>
            <a:r>
              <a:rPr lang="en-US" dirty="0" smtClean="0"/>
              <a:t>risks (</a:t>
            </a:r>
            <a:r>
              <a:rPr lang="en-US" dirty="0"/>
              <a:t>Most risks are related to the frontend)</a:t>
            </a:r>
          </a:p>
          <a:p>
            <a:pPr lvl="1"/>
            <a:r>
              <a:rPr lang="en-US" dirty="0" smtClean="0"/>
              <a:t>CW RFQ (</a:t>
            </a:r>
            <a:r>
              <a:rPr lang="en-US" dirty="0"/>
              <a:t>reliability,...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Bunch</a:t>
            </a:r>
            <a:r>
              <a:rPr lang="en-US" dirty="0"/>
              <a:t>-by-</a:t>
            </a:r>
            <a:r>
              <a:rPr lang="en-US" dirty="0" smtClean="0"/>
              <a:t>bunch chopper (kicker and absorber)</a:t>
            </a:r>
          </a:p>
          <a:p>
            <a:pPr lvl="1"/>
            <a:r>
              <a:rPr lang="en-US" dirty="0" smtClean="0"/>
              <a:t>MEBT</a:t>
            </a:r>
            <a:r>
              <a:rPr lang="en-US" dirty="0"/>
              <a:t>/</a:t>
            </a:r>
            <a:r>
              <a:rPr lang="en-US" dirty="0" smtClean="0"/>
              <a:t>HWR interface (</a:t>
            </a:r>
            <a:r>
              <a:rPr lang="en-US" dirty="0"/>
              <a:t>vacuum</a:t>
            </a:r>
            <a:r>
              <a:rPr lang="en-US" dirty="0" smtClean="0"/>
              <a:t>, differential pumping, micro-particle </a:t>
            </a:r>
            <a:r>
              <a:rPr lang="en-US" dirty="0"/>
              <a:t>migration to HWR through/from MEBT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High</a:t>
            </a:r>
            <a:r>
              <a:rPr lang="en-US" dirty="0"/>
              <a:t>-</a:t>
            </a:r>
            <a:r>
              <a:rPr lang="en-US" dirty="0" smtClean="0"/>
              <a:t>current beam acceleration in HWR and SSR1</a:t>
            </a:r>
            <a:endParaRPr lang="en-US" dirty="0"/>
          </a:p>
          <a:p>
            <a:pPr lvl="2"/>
            <a:r>
              <a:rPr lang="en-US" dirty="0" smtClean="0"/>
              <a:t>Loss </a:t>
            </a:r>
            <a:r>
              <a:rPr lang="en-US" dirty="0"/>
              <a:t>of RFQ longitudinal tails</a:t>
            </a:r>
          </a:p>
          <a:p>
            <a:pPr lvl="2"/>
            <a:r>
              <a:rPr lang="en-US" dirty="0" smtClean="0"/>
              <a:t>Halo </a:t>
            </a:r>
            <a:r>
              <a:rPr lang="en-US" dirty="0"/>
              <a:t>generation by beam space </a:t>
            </a:r>
            <a:r>
              <a:rPr lang="en-US" dirty="0" smtClean="0"/>
              <a:t>charge</a:t>
            </a:r>
          </a:p>
          <a:p>
            <a:pPr lvl="1"/>
            <a:r>
              <a:rPr lang="en-US" dirty="0" smtClean="0"/>
              <a:t>Extinction for the removed bunches</a:t>
            </a:r>
            <a:r>
              <a:rPr lang="en-US" dirty="0"/>
              <a:t> </a:t>
            </a:r>
            <a:r>
              <a:rPr lang="en-US" dirty="0" smtClean="0"/>
              <a:t>&lt;</a:t>
            </a:r>
            <a:r>
              <a:rPr lang="en-US" dirty="0"/>
              <a:t>10</a:t>
            </a:r>
            <a:r>
              <a:rPr lang="en-US" baseline="30000" dirty="0"/>
              <a:t>-9</a:t>
            </a:r>
            <a:r>
              <a:rPr lang="en-US" dirty="0"/>
              <a:t> – as desired by -to-e experiment (no formal specification)</a:t>
            </a:r>
          </a:p>
          <a:p>
            <a:r>
              <a:rPr lang="en-US" dirty="0" smtClean="0"/>
              <a:t>Obtain </a:t>
            </a:r>
            <a:r>
              <a:rPr lang="en-US" dirty="0"/>
              <a:t>experience in design and operation of SC </a:t>
            </a:r>
            <a:r>
              <a:rPr lang="en-US" dirty="0" err="1"/>
              <a:t>cryo</a:t>
            </a:r>
            <a:r>
              <a:rPr lang="en-US" dirty="0"/>
              <a:t>-</a:t>
            </a:r>
            <a:r>
              <a:rPr lang="en-US" dirty="0" smtClean="0"/>
              <a:t>modules</a:t>
            </a:r>
          </a:p>
          <a:p>
            <a:pPr lvl="1"/>
            <a:r>
              <a:rPr lang="en-US" dirty="0" smtClean="0"/>
              <a:t>SSR1 </a:t>
            </a:r>
            <a:r>
              <a:rPr lang="en-US" dirty="0" err="1" smtClean="0"/>
              <a:t>cryomodule</a:t>
            </a:r>
            <a:r>
              <a:rPr lang="en-US" dirty="0" smtClean="0"/>
              <a:t> will be designed and built by Fermilab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6053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Components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235056"/>
            <a:ext cx="2723302" cy="2534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840" y="863652"/>
            <a:ext cx="5141278" cy="26923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" y="4293581"/>
            <a:ext cx="3040380" cy="2167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960" y="4030742"/>
            <a:ext cx="4135120" cy="23524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000" y="802640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ION Source: 5-15 mA CW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40480" y="457200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162.5 MHz RFQ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3920" y="3891280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162.5 MHz HWR String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78960" y="3627120"/>
            <a:ext cx="290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325 MHz SSR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6712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Bunch by Bunch Chopping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Recall, experimental bunch structure to the three beam lines is produced by timing the bunches with respect to a fixed frequency deflecting cavity (~77% of bunches dumped!)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This is done with two kickers </a:t>
            </a:r>
            <a:br>
              <a:rPr lang="en-US" sz="1800" dirty="0" smtClean="0"/>
            </a:br>
            <a:r>
              <a:rPr lang="en-US" sz="1800" dirty="0" smtClean="0"/>
              <a:t>and a dump in the MEBT</a:t>
            </a:r>
          </a:p>
          <a:p>
            <a:endParaRPr lang="en-US" sz="1800" dirty="0"/>
          </a:p>
        </p:txBody>
      </p: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46" r="9246"/>
          <a:stretch>
            <a:fillRect/>
          </a:stretch>
        </p:blipFill>
        <p:spPr bwMode="auto">
          <a:xfrm>
            <a:off x="4094480" y="4354093"/>
            <a:ext cx="4853038" cy="217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" y="1813560"/>
            <a:ext cx="7752080" cy="22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773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Bunch by Bunch Chopping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3275"/>
            <a:ext cx="7204391" cy="3362325"/>
          </a:xfrm>
        </p:spPr>
        <p:txBody>
          <a:bodyPr/>
          <a:lstStyle/>
          <a:p>
            <a:r>
              <a:rPr lang="en-US" dirty="0" smtClean="0"/>
              <a:t>Kicker</a:t>
            </a:r>
          </a:p>
          <a:p>
            <a:pPr lvl="1"/>
            <a:r>
              <a:rPr lang="en-US" dirty="0" smtClean="0"/>
              <a:t>Remember, 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/>
              <a:t>&lt;&lt;1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Absorber</a:t>
            </a:r>
          </a:p>
          <a:p>
            <a:pPr lvl="1"/>
            <a:r>
              <a:rPr lang="en-US" dirty="0" smtClean="0"/>
              <a:t>Capacity: 10 mA @ 2.1MeV = 21kW (</a:t>
            </a:r>
            <a:r>
              <a:rPr lang="en-US" dirty="0" smtClean="0">
                <a:latin typeface="Symbol" charset="2"/>
                <a:cs typeface="Symbol" charset="2"/>
              </a:rPr>
              <a:t>s</a:t>
            </a:r>
            <a:r>
              <a:rPr lang="en-US" dirty="0" smtClean="0"/>
              <a:t> = 2 mm)</a:t>
            </a:r>
          </a:p>
          <a:p>
            <a:pPr lvl="1"/>
            <a:r>
              <a:rPr lang="en-US" dirty="0" smtClean="0"/>
              <a:t>Molybdenum alloy (TZM)</a:t>
            </a:r>
          </a:p>
          <a:p>
            <a:pPr lvl="1"/>
            <a:r>
              <a:rPr lang="en-US" dirty="0" err="1" smtClean="0"/>
              <a:t>T</a:t>
            </a:r>
            <a:r>
              <a:rPr lang="en-US" baseline="-25000" dirty="0" err="1" smtClean="0"/>
              <a:t>max</a:t>
            </a:r>
            <a:r>
              <a:rPr lang="en-US" baseline="-25000" dirty="0" smtClean="0"/>
              <a:t> </a:t>
            </a:r>
            <a:r>
              <a:rPr lang="en-US" dirty="0" smtClean="0"/>
              <a:t>= 1050° C on beam</a:t>
            </a:r>
            <a:br>
              <a:rPr lang="en-US" dirty="0" smtClean="0"/>
            </a:br>
            <a:r>
              <a:rPr lang="en-US" dirty="0" smtClean="0"/>
              <a:t>absorbing surface.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440" y="911860"/>
            <a:ext cx="58420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79" y="4563312"/>
            <a:ext cx="4601845" cy="19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5052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3275"/>
            <a:ext cx="8251825" cy="2478405"/>
          </a:xfrm>
        </p:spPr>
        <p:txBody>
          <a:bodyPr/>
          <a:lstStyle/>
          <a:p>
            <a:r>
              <a:rPr lang="en-US" dirty="0" smtClean="0"/>
              <a:t>In response to the startup of the LHC, Fermilab has proposed a broad, cutting edge intensity frontier research program, which will produce high quality scientific results for the next two decades.</a:t>
            </a:r>
          </a:p>
          <a:p>
            <a:r>
              <a:rPr lang="en-US" dirty="0" smtClean="0"/>
              <a:t>There are many exciting challenges and opportunities along the way.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8124" y="3800455"/>
            <a:ext cx="6797636" cy="17543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Thank you for your attention!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657453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Priorities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the only remaining US HEP laboratory, Fermilab should continue to do first rate, cutting edge science.</a:t>
            </a:r>
          </a:p>
          <a:p>
            <a:pPr lvl="1"/>
            <a:r>
              <a:rPr lang="en-US" dirty="0" smtClean="0"/>
              <a:t>This will include contributions to all three frontiers.</a:t>
            </a:r>
          </a:p>
          <a:p>
            <a:r>
              <a:rPr lang="en-US" dirty="0" smtClean="0"/>
              <a:t>We should strive to keep the “A” in FNAL</a:t>
            </a:r>
          </a:p>
          <a:p>
            <a:pPr lvl="1"/>
            <a:r>
              <a:rPr lang="en-US" dirty="0" smtClean="0"/>
              <a:t>That is, support a domestic, accelerator-based program.</a:t>
            </a:r>
          </a:p>
          <a:p>
            <a:r>
              <a:rPr lang="en-US" dirty="0" smtClean="0"/>
              <a:t>We should form a coherent plan that will continue to produce physics results in both the near and far term.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7531AD-3AB9-40FD-8767-8BFE0FD6F85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809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485" y="172216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Intensity Frontier Topics</a:t>
            </a:r>
            <a:endParaRPr lang="en-US" dirty="0">
              <a:ea typeface="+mj-ea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528189" y="668923"/>
            <a:ext cx="8251825" cy="5381493"/>
          </a:xfrm>
        </p:spPr>
        <p:txBody>
          <a:bodyPr/>
          <a:lstStyle/>
          <a:p>
            <a:r>
              <a:rPr lang="en-US" sz="2000" dirty="0">
                <a:latin typeface="Trebuchet MS" charset="0"/>
              </a:rPr>
              <a:t>Neutrino </a:t>
            </a:r>
            <a:r>
              <a:rPr lang="en-US" sz="2000" dirty="0" smtClean="0">
                <a:latin typeface="Trebuchet MS" charset="0"/>
              </a:rPr>
              <a:t>Physics</a:t>
            </a:r>
          </a:p>
          <a:p>
            <a:pPr lvl="1"/>
            <a:r>
              <a:rPr lang="en-US" sz="1800" dirty="0" smtClean="0">
                <a:latin typeface="Symbol" charset="2"/>
                <a:cs typeface="Symbol" charset="2"/>
              </a:rPr>
              <a:t>q</a:t>
            </a:r>
            <a:r>
              <a:rPr lang="en-US" sz="1800" baseline="-25000" dirty="0" smtClean="0">
                <a:latin typeface="Trebuchet MS" charset="0"/>
              </a:rPr>
              <a:t>13</a:t>
            </a:r>
          </a:p>
          <a:p>
            <a:pPr lvl="1"/>
            <a:r>
              <a:rPr lang="en-US" sz="1800" dirty="0" smtClean="0">
                <a:latin typeface="Trebuchet MS" charset="0"/>
              </a:rPr>
              <a:t>Mass hierarchy</a:t>
            </a:r>
          </a:p>
          <a:p>
            <a:pPr lvl="1"/>
            <a:r>
              <a:rPr lang="en-US" sz="1800" dirty="0" smtClean="0">
                <a:latin typeface="Trebuchet MS" charset="0"/>
              </a:rPr>
              <a:t>CP-violation</a:t>
            </a:r>
          </a:p>
          <a:p>
            <a:pPr lvl="1"/>
            <a:r>
              <a:rPr lang="en-US" sz="1800" dirty="0" err="1" smtClean="0">
                <a:latin typeface="Trebuchet MS" charset="0"/>
              </a:rPr>
              <a:t>Majorana</a:t>
            </a:r>
            <a:r>
              <a:rPr lang="en-US" sz="1800" dirty="0" smtClean="0">
                <a:latin typeface="Trebuchet MS" charset="0"/>
              </a:rPr>
              <a:t> vs. Dirac</a:t>
            </a:r>
            <a:endParaRPr lang="en-US" sz="1800" dirty="0">
              <a:latin typeface="Trebuchet MS" charset="0"/>
            </a:endParaRPr>
          </a:p>
          <a:p>
            <a:r>
              <a:rPr lang="en-US" sz="2000" dirty="0">
                <a:latin typeface="Trebuchet MS" charset="0"/>
              </a:rPr>
              <a:t>Precision measurements</a:t>
            </a:r>
          </a:p>
          <a:p>
            <a:pPr lvl="1"/>
            <a:r>
              <a:rPr lang="en-US" sz="1800" dirty="0">
                <a:latin typeface="Trebuchet MS" charset="0"/>
              </a:rPr>
              <a:t>Muon to </a:t>
            </a:r>
            <a:r>
              <a:rPr lang="en-US" sz="1800" dirty="0" smtClean="0">
                <a:latin typeface="Trebuchet MS" charset="0"/>
              </a:rPr>
              <a:t>electron conversion</a:t>
            </a:r>
            <a:endParaRPr lang="en-US" sz="1800" dirty="0">
              <a:latin typeface="Trebuchet MS" charset="0"/>
            </a:endParaRPr>
          </a:p>
          <a:p>
            <a:pPr lvl="1"/>
            <a:r>
              <a:rPr lang="en-US" sz="1800" dirty="0">
                <a:latin typeface="Trebuchet MS" charset="0"/>
              </a:rPr>
              <a:t>Anomalous </a:t>
            </a:r>
            <a:r>
              <a:rPr lang="en-US" sz="1800" dirty="0" err="1">
                <a:latin typeface="Trebuchet MS" charset="0"/>
              </a:rPr>
              <a:t>muon</a:t>
            </a:r>
            <a:r>
              <a:rPr lang="en-US" sz="1800" dirty="0">
                <a:latin typeface="Trebuchet MS" charset="0"/>
              </a:rPr>
              <a:t> magnetic moment (g-2). </a:t>
            </a:r>
          </a:p>
          <a:p>
            <a:pPr lvl="1"/>
            <a:r>
              <a:rPr lang="en-US" sz="1800" dirty="0">
                <a:latin typeface="Trebuchet MS" charset="0"/>
              </a:rPr>
              <a:t>Precision kaon </a:t>
            </a:r>
            <a:r>
              <a:rPr lang="en-US" sz="1800" dirty="0" smtClean="0">
                <a:latin typeface="Trebuchet MS" charset="0"/>
              </a:rPr>
              <a:t>physics</a:t>
            </a:r>
          </a:p>
          <a:p>
            <a:pPr lvl="1"/>
            <a:r>
              <a:rPr lang="en-US" sz="1800" dirty="0" smtClean="0">
                <a:latin typeface="Trebuchet MS" charset="0"/>
              </a:rPr>
              <a:t>Electric Dipole Moment (EDM)</a:t>
            </a:r>
            <a:endParaRPr lang="en-US" sz="1800" dirty="0">
              <a:latin typeface="Trebuchet MS" charset="0"/>
            </a:endParaRPr>
          </a:p>
          <a:p>
            <a:r>
              <a:rPr lang="en-US" sz="2000" dirty="0" smtClean="0">
                <a:latin typeface="Trebuchet MS" charset="0"/>
              </a:rPr>
              <a:t>Advanced Muon Program</a:t>
            </a:r>
            <a:endParaRPr lang="en-US" sz="2000" dirty="0">
              <a:latin typeface="Trebuchet MS" charset="0"/>
            </a:endParaRPr>
          </a:p>
          <a:p>
            <a:pPr lvl="1"/>
            <a:r>
              <a:rPr lang="en-US" sz="1800" dirty="0">
                <a:latin typeface="Trebuchet MS" charset="0"/>
              </a:rPr>
              <a:t>Muon based neutrino factory</a:t>
            </a:r>
          </a:p>
          <a:p>
            <a:pPr lvl="1"/>
            <a:r>
              <a:rPr lang="en-US" sz="1800" dirty="0">
                <a:latin typeface="Trebuchet MS" charset="0"/>
              </a:rPr>
              <a:t>Muon </a:t>
            </a:r>
            <a:r>
              <a:rPr lang="en-US" sz="1800" dirty="0" smtClean="0">
                <a:latin typeface="Trebuchet MS" charset="0"/>
              </a:rPr>
              <a:t>collider</a:t>
            </a:r>
          </a:p>
          <a:p>
            <a:r>
              <a:rPr lang="en-US" sz="2000" dirty="0" smtClean="0">
                <a:latin typeface="Trebuchet MS" charset="0"/>
              </a:rPr>
              <a:t>Applied Physics</a:t>
            </a:r>
            <a:endParaRPr lang="en-US" sz="2000" dirty="0">
              <a:latin typeface="Trebuchet MS" charset="0"/>
            </a:endParaRPr>
          </a:p>
          <a:p>
            <a:pPr lvl="1"/>
            <a:r>
              <a:rPr lang="en-US" sz="1800" dirty="0">
                <a:latin typeface="Trebuchet MS" charset="0"/>
              </a:rPr>
              <a:t>Accelerator-driven sub-critical nuclear </a:t>
            </a:r>
            <a:r>
              <a:rPr lang="en-US" sz="1800" dirty="0" smtClean="0">
                <a:latin typeface="Trebuchet MS" charset="0"/>
              </a:rPr>
              <a:t>reactors</a:t>
            </a:r>
          </a:p>
          <a:p>
            <a:pPr lvl="1"/>
            <a:r>
              <a:rPr lang="en-US" sz="1800" dirty="0" smtClean="0">
                <a:latin typeface="Trebuchet MS" charset="0"/>
              </a:rPr>
              <a:t>Neutron spallation</a:t>
            </a:r>
            <a:endParaRPr lang="en-US" sz="1800" dirty="0">
              <a:latin typeface="Trebuchet MS" charset="0"/>
            </a:endParaRPr>
          </a:p>
        </p:txBody>
      </p:sp>
      <p:sp>
        <p:nvSpPr>
          <p:cNvPr id="14340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April 12, 2013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4F0B04-3DC2-AB46-A240-646BFB49EB89}" type="slidenum">
              <a:rPr lang="en-US">
                <a:solidFill>
                  <a:schemeClr val="tx2"/>
                </a:solidFill>
              </a:rPr>
              <a:pPr eaLnBrk="1" hangingPunct="1"/>
              <a:t>8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14342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pl-PL" smtClean="0">
                <a:solidFill>
                  <a:schemeClr val="tx2"/>
                </a:solidFill>
              </a:rPr>
              <a:t>Michigan State University Seminar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8320" y="772160"/>
            <a:ext cx="2840522" cy="167426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23920" y="1198880"/>
            <a:ext cx="2306320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Overarching theme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1081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 of Neutrino Oscillations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8305" y="964565"/>
            <a:ext cx="8534400" cy="2438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Neutrinos are produced and detected as </a:t>
            </a:r>
            <a:r>
              <a:rPr lang="en-US" sz="1800" i="1" dirty="0">
                <a:solidFill>
                  <a:schemeClr val="accent2"/>
                </a:solidFill>
              </a:rPr>
              <a:t>weak </a:t>
            </a:r>
            <a:r>
              <a:rPr lang="en-US" sz="1800" i="1" dirty="0" err="1">
                <a:solidFill>
                  <a:schemeClr val="accent2"/>
                </a:solidFill>
              </a:rPr>
              <a:t>eigenstates</a:t>
            </a:r>
            <a:r>
              <a:rPr lang="en-US" sz="1800" dirty="0"/>
              <a:t> (</a:t>
            </a:r>
            <a:r>
              <a:rPr lang="en-US" sz="1800" dirty="0">
                <a:latin typeface="Symbol" charset="0"/>
                <a:sym typeface="Symbol" charset="0"/>
              </a:rPr>
              <a:t>n</a:t>
            </a:r>
            <a:r>
              <a:rPr lang="en-US" sz="1800" baseline="-15000" dirty="0">
                <a:sym typeface="Symbol" charset="0"/>
              </a:rPr>
              <a:t>e </a:t>
            </a:r>
            <a:r>
              <a:rPr lang="en-US" sz="1800" dirty="0">
                <a:sym typeface="Symbol" charset="0"/>
              </a:rPr>
              <a:t>,</a:t>
            </a:r>
            <a:r>
              <a:rPr lang="en-US" sz="1800" dirty="0">
                <a:latin typeface="Symbol" charset="0"/>
                <a:sym typeface="Symbol" charset="0"/>
              </a:rPr>
              <a:t>n</a:t>
            </a:r>
            <a:r>
              <a:rPr lang="en-US" sz="1800" baseline="-15000" dirty="0">
                <a:latin typeface="Symbol" charset="0"/>
                <a:sym typeface="Symbol" charset="0"/>
              </a:rPr>
              <a:t>m</a:t>
            </a:r>
            <a:r>
              <a:rPr lang="en-US" sz="1800" dirty="0">
                <a:sym typeface="Symbol" charset="0"/>
              </a:rPr>
              <a:t>, or </a:t>
            </a:r>
            <a:r>
              <a:rPr lang="en-US" sz="1800" dirty="0" err="1">
                <a:latin typeface="Symbol" charset="0"/>
                <a:sym typeface="Symbol" charset="0"/>
              </a:rPr>
              <a:t>n</a:t>
            </a:r>
            <a:r>
              <a:rPr lang="en-US" sz="1800" baseline="-15000" dirty="0" err="1">
                <a:latin typeface="Symbol" charset="0"/>
                <a:sym typeface="Symbol" charset="0"/>
              </a:rPr>
              <a:t>t</a:t>
            </a:r>
            <a:r>
              <a:rPr lang="en-US" sz="1800" baseline="-15000" dirty="0">
                <a:latin typeface="Symbol" charset="0"/>
                <a:sym typeface="Symbol" charset="0"/>
              </a:rPr>
              <a:t> </a:t>
            </a:r>
            <a:r>
              <a:rPr lang="en-US" sz="1800" dirty="0">
                <a:sym typeface="Symbol" charset="0"/>
              </a:rPr>
              <a:t>).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ym typeface="Symbol" charset="0"/>
              </a:rPr>
              <a:t>These can be represented as </a:t>
            </a:r>
            <a:r>
              <a:rPr lang="en-US" sz="1800" i="1" dirty="0">
                <a:solidFill>
                  <a:schemeClr val="accent2"/>
                </a:solidFill>
                <a:sym typeface="Symbol" charset="0"/>
              </a:rPr>
              <a:t>linear combination of mass </a:t>
            </a:r>
            <a:r>
              <a:rPr lang="en-US" sz="1800" i="1" dirty="0" err="1">
                <a:solidFill>
                  <a:schemeClr val="accent2"/>
                </a:solidFill>
                <a:sym typeface="Symbol" charset="0"/>
              </a:rPr>
              <a:t>eigenstates</a:t>
            </a:r>
            <a:r>
              <a:rPr lang="en-US" sz="1800" dirty="0">
                <a:sym typeface="Symbol" charset="0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ym typeface="Symbol" charset="0"/>
              </a:rPr>
              <a:t>If the above </a:t>
            </a: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>matrix is not diagonal</a:t>
            </a:r>
            <a:r>
              <a:rPr lang="en-US" sz="1800" dirty="0">
                <a:sym typeface="Symbol" charset="0"/>
              </a:rPr>
              <a:t> </a:t>
            </a:r>
            <a:r>
              <a:rPr lang="en-US" sz="1800" i="1" dirty="0">
                <a:solidFill>
                  <a:srgbClr val="CC0000"/>
                </a:solidFill>
                <a:sym typeface="Symbol" charset="0"/>
              </a:rPr>
              <a:t>and</a:t>
            </a:r>
            <a:r>
              <a:rPr lang="en-US" sz="1800" dirty="0">
                <a:sym typeface="Symbol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>the masses are not equal</a:t>
            </a:r>
            <a:r>
              <a:rPr lang="en-US" sz="1800" dirty="0">
                <a:sym typeface="Symbol" charset="0"/>
              </a:rPr>
              <a:t>, then the net weak flavor content will </a:t>
            </a:r>
            <a:r>
              <a:rPr lang="en-US" sz="1800" i="1" dirty="0">
                <a:solidFill>
                  <a:srgbClr val="CC0000"/>
                </a:solidFill>
                <a:sym typeface="Symbol" charset="0"/>
              </a:rPr>
              <a:t>oscillate </a:t>
            </a:r>
            <a:r>
              <a:rPr lang="en-US" sz="1800" dirty="0">
                <a:sym typeface="Symbol" charset="0"/>
              </a:rPr>
              <a:t>as the neutrinos propagate.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accent2"/>
                </a:solidFill>
                <a:sym typeface="Symbol" charset="0"/>
              </a:rPr>
              <a:t>Example: </a:t>
            </a: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>if there is mixing between the </a:t>
            </a:r>
            <a:r>
              <a:rPr lang="en-US" sz="1800" dirty="0">
                <a:solidFill>
                  <a:schemeClr val="accent2"/>
                </a:solidFill>
                <a:latin typeface="Symbol" charset="0"/>
                <a:sym typeface="Symbol" charset="0"/>
              </a:rPr>
              <a:t>n</a:t>
            </a:r>
            <a:r>
              <a:rPr lang="en-US" sz="1800" baseline="-15000" dirty="0">
                <a:solidFill>
                  <a:schemeClr val="accent2"/>
                </a:solidFill>
                <a:sym typeface="Symbol" charset="0"/>
              </a:rPr>
              <a:t>e</a:t>
            </a: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> and </a:t>
            </a:r>
            <a:r>
              <a:rPr lang="en-US" sz="1800" dirty="0">
                <a:solidFill>
                  <a:schemeClr val="accent2"/>
                </a:solidFill>
                <a:latin typeface="Symbol" charset="0"/>
                <a:sym typeface="Symbol" charset="0"/>
              </a:rPr>
              <a:t>n</a:t>
            </a:r>
            <a:r>
              <a:rPr lang="en-US" sz="1800" baseline="-15000" dirty="0">
                <a:solidFill>
                  <a:schemeClr val="accent2"/>
                </a:solidFill>
                <a:latin typeface="Symbol" charset="0"/>
                <a:sym typeface="Symbol" charset="0"/>
              </a:rPr>
              <a:t>m</a:t>
            </a: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>:</a:t>
            </a:r>
            <a:br>
              <a:rPr lang="en-US" sz="1800" dirty="0">
                <a:solidFill>
                  <a:schemeClr val="accent2"/>
                </a:solidFill>
                <a:sym typeface="Symbol" charset="0"/>
              </a:rPr>
            </a:b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/>
            </a:r>
            <a:br>
              <a:rPr lang="en-US" sz="1800" dirty="0">
                <a:solidFill>
                  <a:schemeClr val="accent2"/>
                </a:solidFill>
                <a:sym typeface="Symbol" charset="0"/>
              </a:rPr>
            </a:br>
            <a:r>
              <a:rPr lang="en-US" sz="1800" dirty="0">
                <a:sym typeface="Symbol" charset="0"/>
              </a:rPr>
              <a:t/>
            </a:r>
            <a:br>
              <a:rPr lang="en-US" sz="1800" dirty="0">
                <a:sym typeface="Symbol" charset="0"/>
              </a:rPr>
            </a:br>
            <a:r>
              <a:rPr lang="en-US" sz="1800" dirty="0">
                <a:sym typeface="Symbol" charset="0"/>
              </a:rPr>
              <a:t/>
            </a:r>
            <a:br>
              <a:rPr lang="en-US" sz="1800" dirty="0">
                <a:sym typeface="Symbol" charset="0"/>
              </a:rPr>
            </a:br>
            <a:r>
              <a:rPr lang="en-US" sz="1800" dirty="0">
                <a:sym typeface="Symbol" charset="0"/>
              </a:rPr>
              <a:t/>
            </a:r>
            <a:br>
              <a:rPr lang="en-US" sz="1800" dirty="0">
                <a:sym typeface="Symbol" charset="0"/>
              </a:rPr>
            </a:br>
            <a:r>
              <a:rPr lang="en-US" sz="1800" dirty="0">
                <a:sym typeface="Symbol" charset="0"/>
              </a:rPr>
              <a:t/>
            </a:r>
            <a:br>
              <a:rPr lang="en-US" sz="1800" dirty="0">
                <a:sym typeface="Symbol" charset="0"/>
              </a:rPr>
            </a:b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>then the probability that a </a:t>
            </a:r>
            <a:r>
              <a:rPr lang="en-US" sz="1800" dirty="0">
                <a:solidFill>
                  <a:schemeClr val="accent2"/>
                </a:solidFill>
                <a:latin typeface="Symbol" charset="0"/>
                <a:sym typeface="Symbol" charset="0"/>
              </a:rPr>
              <a:t>n</a:t>
            </a:r>
            <a:r>
              <a:rPr lang="en-US" sz="1800" baseline="-15000" dirty="0">
                <a:solidFill>
                  <a:schemeClr val="accent2"/>
                </a:solidFill>
                <a:sym typeface="Symbol" charset="0"/>
              </a:rPr>
              <a:t>e</a:t>
            </a: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> will be detected as a </a:t>
            </a:r>
            <a:r>
              <a:rPr lang="en-US" sz="1800" dirty="0">
                <a:solidFill>
                  <a:schemeClr val="accent2"/>
                </a:solidFill>
                <a:latin typeface="Symbol" charset="0"/>
                <a:sym typeface="Symbol" charset="0"/>
              </a:rPr>
              <a:t>n</a:t>
            </a:r>
            <a:r>
              <a:rPr lang="en-US" sz="1800" baseline="-15000" dirty="0">
                <a:solidFill>
                  <a:schemeClr val="accent2"/>
                </a:solidFill>
                <a:latin typeface="Symbol" charset="0"/>
                <a:sym typeface="Symbol" charset="0"/>
              </a:rPr>
              <a:t>m</a:t>
            </a: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> after a distance </a:t>
            </a:r>
            <a:r>
              <a:rPr lang="en-US" sz="1800" i="1" dirty="0">
                <a:solidFill>
                  <a:schemeClr val="accent2"/>
                </a:solidFill>
                <a:sym typeface="Symbol" charset="0"/>
              </a:rPr>
              <a:t>L</a:t>
            </a:r>
            <a:r>
              <a:rPr lang="en-US" sz="1800" dirty="0">
                <a:solidFill>
                  <a:schemeClr val="accent2"/>
                </a:solidFill>
                <a:sym typeface="Symbol" charset="0"/>
              </a:rPr>
              <a:t> is: </a:t>
            </a:r>
          </a:p>
        </p:txBody>
      </p:sp>
      <p:graphicFrame>
        <p:nvGraphicFramePr>
          <p:cNvPr id="183300" name="Object 4"/>
          <p:cNvGraphicFramePr>
            <a:graphicFrameLocks noChangeAspect="1"/>
          </p:cNvGraphicFramePr>
          <p:nvPr/>
        </p:nvGraphicFramePr>
        <p:xfrm>
          <a:off x="903288" y="4038600"/>
          <a:ext cx="53340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7" name="Equation" r:id="rId3" imgW="2628720" imgH="431640" progId="Equation.3">
                  <p:embed/>
                </p:oleObj>
              </mc:Choice>
              <mc:Fallback>
                <p:oleObj name="Equation" r:id="rId3" imgW="2628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4038600"/>
                        <a:ext cx="53340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1" name="Object 5"/>
          <p:cNvGraphicFramePr>
            <a:graphicFrameLocks noChangeAspect="1"/>
          </p:cNvGraphicFramePr>
          <p:nvPr/>
        </p:nvGraphicFramePr>
        <p:xfrm>
          <a:off x="2801938" y="2603500"/>
          <a:ext cx="358140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8" name="Equation" r:id="rId5" imgW="1752480" imgH="482400" progId="Equation.3">
                  <p:embed/>
                </p:oleObj>
              </mc:Choice>
              <mc:Fallback>
                <p:oleObj name="Equation" r:id="rId5" imgW="17524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1938" y="2603500"/>
                        <a:ext cx="358140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2" name="Object 6"/>
          <p:cNvGraphicFramePr>
            <a:graphicFrameLocks noChangeAspect="1"/>
          </p:cNvGraphicFramePr>
          <p:nvPr/>
        </p:nvGraphicFramePr>
        <p:xfrm>
          <a:off x="1978025" y="4860925"/>
          <a:ext cx="2163763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9" name="Equation" r:id="rId7" imgW="1066680" imgH="228600" progId="Equation.3">
                  <p:embed/>
                </p:oleObj>
              </mc:Choice>
              <mc:Fallback>
                <p:oleObj name="Equation" r:id="rId7" imgW="1066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4860925"/>
                        <a:ext cx="2163763" cy="463550"/>
                      </a:xfrm>
                      <a:prstGeom prst="rect">
                        <a:avLst/>
                      </a:prstGeom>
                      <a:solidFill>
                        <a:srgbClr val="66FF66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3" name="Line 7"/>
          <p:cNvSpPr>
            <a:spLocks noChangeShapeType="1"/>
          </p:cNvSpPr>
          <p:nvPr/>
        </p:nvSpPr>
        <p:spPr bwMode="auto">
          <a:xfrm flipV="1">
            <a:off x="4179888" y="4648200"/>
            <a:ext cx="838200" cy="4572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4" name="Text Box 8"/>
          <p:cNvSpPr txBox="1">
            <a:spLocks noChangeArrowheads="1"/>
          </p:cNvSpPr>
          <p:nvPr/>
        </p:nvSpPr>
        <p:spPr bwMode="auto">
          <a:xfrm>
            <a:off x="6637338" y="3911600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  <a:latin typeface="Times New Roman" charset="0"/>
              </a:rPr>
              <a:t>Distance in </a:t>
            </a:r>
            <a:r>
              <a:rPr lang="en-US" sz="2000" i="1">
                <a:solidFill>
                  <a:srgbClr val="009900"/>
                </a:solidFill>
                <a:latin typeface="Times New Roman" charset="0"/>
              </a:rPr>
              <a:t>km</a:t>
            </a:r>
          </a:p>
        </p:txBody>
      </p:sp>
      <p:sp>
        <p:nvSpPr>
          <p:cNvPr id="183305" name="Text Box 9"/>
          <p:cNvSpPr txBox="1">
            <a:spLocks noChangeArrowheads="1"/>
          </p:cNvSpPr>
          <p:nvPr/>
        </p:nvSpPr>
        <p:spPr bwMode="auto">
          <a:xfrm>
            <a:off x="6667500" y="4721225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  <a:latin typeface="Times New Roman" charset="0"/>
              </a:rPr>
              <a:t>Energy in GeV</a:t>
            </a:r>
            <a:endParaRPr lang="en-US" sz="2000" i="1">
              <a:solidFill>
                <a:srgbClr val="009900"/>
              </a:solidFill>
              <a:latin typeface="Times New Roman" charset="0"/>
            </a:endParaRPr>
          </a:p>
        </p:txBody>
      </p:sp>
      <p:sp>
        <p:nvSpPr>
          <p:cNvPr id="183306" name="Line 10"/>
          <p:cNvSpPr>
            <a:spLocks noChangeShapeType="1"/>
          </p:cNvSpPr>
          <p:nvPr/>
        </p:nvSpPr>
        <p:spPr bwMode="auto">
          <a:xfrm flipH="1" flipV="1">
            <a:off x="6224588" y="4710113"/>
            <a:ext cx="457200" cy="168275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7" name="Line 11"/>
          <p:cNvSpPr>
            <a:spLocks noChangeShapeType="1"/>
          </p:cNvSpPr>
          <p:nvPr/>
        </p:nvSpPr>
        <p:spPr bwMode="auto">
          <a:xfrm flipH="1">
            <a:off x="6211888" y="4106863"/>
            <a:ext cx="457200" cy="152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08" name="Text Box 12"/>
          <p:cNvSpPr txBox="1">
            <a:spLocks noChangeArrowheads="1"/>
          </p:cNvSpPr>
          <p:nvPr/>
        </p:nvSpPr>
        <p:spPr bwMode="auto">
          <a:xfrm>
            <a:off x="6670675" y="2865438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  <a:latin typeface="Times New Roman" charset="0"/>
              </a:rPr>
              <a:t>Mass eigenstates</a:t>
            </a:r>
            <a:endParaRPr lang="en-US" sz="2000" i="1">
              <a:solidFill>
                <a:srgbClr val="009900"/>
              </a:solidFill>
              <a:latin typeface="Times New Roman" charset="0"/>
            </a:endParaRPr>
          </a:p>
        </p:txBody>
      </p:sp>
      <p:sp>
        <p:nvSpPr>
          <p:cNvPr id="183309" name="Text Box 13"/>
          <p:cNvSpPr txBox="1">
            <a:spLocks noChangeArrowheads="1"/>
          </p:cNvSpPr>
          <p:nvPr/>
        </p:nvSpPr>
        <p:spPr bwMode="auto">
          <a:xfrm>
            <a:off x="228600" y="2925763"/>
            <a:ext cx="2209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9900"/>
                </a:solidFill>
                <a:latin typeface="Times New Roman" charset="0"/>
              </a:rPr>
              <a:t>Flavor eigenstates</a:t>
            </a:r>
            <a:endParaRPr lang="en-US" sz="2000" i="1">
              <a:solidFill>
                <a:srgbClr val="009900"/>
              </a:solidFill>
              <a:latin typeface="Times New Roman" charset="0"/>
            </a:endParaRPr>
          </a:p>
        </p:txBody>
      </p:sp>
      <p:sp>
        <p:nvSpPr>
          <p:cNvPr id="183310" name="Line 14"/>
          <p:cNvSpPr>
            <a:spLocks noChangeShapeType="1"/>
          </p:cNvSpPr>
          <p:nvPr/>
        </p:nvSpPr>
        <p:spPr bwMode="auto">
          <a:xfrm>
            <a:off x="2479675" y="3154363"/>
            <a:ext cx="3048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1" name="Line 15"/>
          <p:cNvSpPr>
            <a:spLocks noChangeShapeType="1"/>
          </p:cNvSpPr>
          <p:nvPr/>
        </p:nvSpPr>
        <p:spPr bwMode="auto">
          <a:xfrm flipH="1">
            <a:off x="6365875" y="3094038"/>
            <a:ext cx="3048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3312" name="Text Box 16"/>
          <p:cNvSpPr txBox="1">
            <a:spLocks noChangeArrowheads="1"/>
          </p:cNvSpPr>
          <p:nvPr/>
        </p:nvSpPr>
        <p:spPr bwMode="auto">
          <a:xfrm>
            <a:off x="4230688" y="5122863"/>
            <a:ext cx="4730750" cy="65087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Only measure </a:t>
            </a:r>
            <a:r>
              <a:rPr lang="en-US" i="1">
                <a:solidFill>
                  <a:srgbClr val="CC0000"/>
                </a:solidFill>
              </a:rPr>
              <a:t>magnitude</a:t>
            </a:r>
            <a:r>
              <a:rPr lang="en-US"/>
              <a:t> of the </a:t>
            </a:r>
            <a:r>
              <a:rPr lang="en-US" i="1">
                <a:solidFill>
                  <a:srgbClr val="CC0000"/>
                </a:solidFill>
              </a:rPr>
              <a:t>difference</a:t>
            </a:r>
            <a:r>
              <a:rPr lang="en-US"/>
              <a:t> of the squares of the masses.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12,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Michigan State University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3FB4E3-CEF4-4E8C-8855-45F0AB0257D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316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WIDTH" val="111"/>
  <p:tag name="PICTUREFILESIZE" val="6151"/>
  <p:tag name="SOURCE" val="\documentclass{slides}\pagestyle{empty}&#10;\begin{document}&#10;$\omega_a={q\over m}a_{\mu}B$&#10;\end{document}&#10;"/>
  <p:tag name="EXTERNALNAME" val="TP_tmp"/>
  <p:tag name="BLEND" val="0"/>
  <p:tag name="TRANSPARENT" val="1"/>
  <p:tag name="KEEPFILES" val="0"/>
  <p:tag name="DEBUGPAUSE" val="0"/>
  <p:tag name="RESOLUTION" val="1200"/>
  <p:tag name="WORKAROUNDTRANSPARENCYBUG" val="0"/>
  <p:tag name="ALLOWFONTSUBSTITUTION" val="0"/>
  <p:tag name="BITMAPFORMAT" val="pngmono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2540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24198</TotalTime>
  <Words>4364</Words>
  <Application>Microsoft Macintosh PowerPoint</Application>
  <PresentationFormat>On-screen Show (4:3)</PresentationFormat>
  <Paragraphs>894</Paragraphs>
  <Slides>65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Opulent</vt:lpstr>
      <vt:lpstr>Equation</vt:lpstr>
      <vt:lpstr>The Intensity Frontier at Fermilab</vt:lpstr>
      <vt:lpstr>My Other Job: Director of LARP</vt:lpstr>
      <vt:lpstr>Today’s Talk: Intensity Frontier at Fermilab</vt:lpstr>
      <vt:lpstr>Acknowledgments and Apologies</vt:lpstr>
      <vt:lpstr>Context (evolving slide)</vt:lpstr>
      <vt:lpstr>New Directions</vt:lpstr>
      <vt:lpstr>Priorities</vt:lpstr>
      <vt:lpstr>Intensity Frontier Topics</vt:lpstr>
      <vt:lpstr>Theory of Neutrino Oscillations</vt:lpstr>
      <vt:lpstr>Probing Neutrino Mass Differences</vt:lpstr>
      <vt:lpstr>Neutrino Questions</vt:lpstr>
      <vt:lpstr>Neutrinos: The Long Game</vt:lpstr>
      <vt:lpstr>Long Term Context and Strategy</vt:lpstr>
      <vt:lpstr>Near Term (~next decade) Physics Program</vt:lpstr>
      <vt:lpstr>NOnA Experiment</vt:lpstr>
      <vt:lpstr>Motivation for Off-Axis Beam</vt:lpstr>
      <vt:lpstr>Events in NOnA</vt:lpstr>
      <vt:lpstr>Muon g-2 Experiment Goal</vt:lpstr>
      <vt:lpstr>g-2 Experimental Technique</vt:lpstr>
      <vt:lpstr>Generic Beyond Standard Model CLFV</vt:lpstr>
      <vt:lpstr>Decay vs. Conversion</vt:lpstr>
      <vt:lpstr>Mu2e: Experimental Signature of m+N  e+N</vt:lpstr>
      <vt:lpstr>PowerPoint Presentation</vt:lpstr>
      <vt:lpstr>Mu2e Beam Needs and Experimental Technique</vt:lpstr>
      <vt:lpstr>Muon Beam Line and Mu2e Detector</vt:lpstr>
      <vt:lpstr>ORKA K+p +nn  experiment</vt:lpstr>
      <vt:lpstr>Near Term Challenges for Fermilab</vt:lpstr>
      <vt:lpstr>The Fermilab Accelerator Complex</vt:lpstr>
      <vt:lpstr>Booster</vt:lpstr>
      <vt:lpstr>Main Injector/Recycler</vt:lpstr>
      <vt:lpstr>NOnA time line improvements</vt:lpstr>
      <vt:lpstr>A Tight Fit</vt:lpstr>
      <vt:lpstr>g-2 and Mu2e Proton Delivery</vt:lpstr>
      <vt:lpstr>Resonant Extraction</vt:lpstr>
      <vt:lpstr>Beam line extinction</vt:lpstr>
      <vt:lpstr>Accelerator R&amp;D Areas for Near Term Program</vt:lpstr>
      <vt:lpstr>Proton Demands</vt:lpstr>
      <vt:lpstr>Near Term Physics</vt:lpstr>
      <vt:lpstr>Experimental Sensitivities in Near Term</vt:lpstr>
      <vt:lpstr>Example NOnA Sensitivities</vt:lpstr>
      <vt:lpstr>Moving Forward</vt:lpstr>
      <vt:lpstr>Project X Mission Goals</vt:lpstr>
      <vt:lpstr>Overview of Project X</vt:lpstr>
      <vt:lpstr>PowerPoint Presentation</vt:lpstr>
      <vt:lpstr>Project X SRF Linac Technology Map</vt:lpstr>
      <vt:lpstr>Operating Scenario for  High Power Campus </vt:lpstr>
      <vt:lpstr>Staged Approach to Project X</vt:lpstr>
      <vt:lpstr>Staging Plan</vt:lpstr>
      <vt:lpstr>Stage 1</vt:lpstr>
      <vt:lpstr>Example Research Program, definitive space of accelerator parameters on PXPS Indico site</vt:lpstr>
      <vt:lpstr>The Beam Power Landscape</vt:lpstr>
      <vt:lpstr>Evolution of the US Neutrino Program</vt:lpstr>
      <vt:lpstr>Staged LBNE</vt:lpstr>
      <vt:lpstr>Signals in Ultimate LBNE</vt:lpstr>
      <vt:lpstr>Evolution of Neutrino Sensitivity</vt:lpstr>
      <vt:lpstr>Other Uses for Project X Low Energy CW Beam</vt:lpstr>
      <vt:lpstr>Project X R&amp;D Program</vt:lpstr>
      <vt:lpstr>Project X Injector Experiment</vt:lpstr>
      <vt:lpstr>PowerPoint Presentation</vt:lpstr>
      <vt:lpstr>PXIE Structure</vt:lpstr>
      <vt:lpstr>PXIE Goals</vt:lpstr>
      <vt:lpstr>Test Components</vt:lpstr>
      <vt:lpstr>Bunch by Bunch Chopping</vt:lpstr>
      <vt:lpstr>Bunch by Bunch Chopping</vt:lpstr>
      <vt:lpstr>Conclusion</vt:lpstr>
    </vt:vector>
  </TitlesOfParts>
  <Company>Fermilab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Accelerator Division</cp:lastModifiedBy>
  <cp:revision>1249</cp:revision>
  <dcterms:created xsi:type="dcterms:W3CDTF">2003-09-15T21:58:19Z</dcterms:created>
  <dcterms:modified xsi:type="dcterms:W3CDTF">2013-06-03T19:08:21Z</dcterms:modified>
</cp:coreProperties>
</file>